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36"/>
  </p:notesMasterIdLst>
  <p:sldIdLst>
    <p:sldId id="256" r:id="rId3"/>
    <p:sldId id="260" r:id="rId4"/>
    <p:sldId id="258" r:id="rId5"/>
    <p:sldId id="259" r:id="rId6"/>
    <p:sldId id="294" r:id="rId7"/>
    <p:sldId id="298" r:id="rId8"/>
    <p:sldId id="262" r:id="rId9"/>
    <p:sldId id="263" r:id="rId10"/>
    <p:sldId id="264" r:id="rId11"/>
    <p:sldId id="295" r:id="rId12"/>
    <p:sldId id="290" r:id="rId13"/>
    <p:sldId id="266" r:id="rId14"/>
    <p:sldId id="267" r:id="rId15"/>
    <p:sldId id="299" r:id="rId16"/>
    <p:sldId id="296" r:id="rId17"/>
    <p:sldId id="271" r:id="rId18"/>
    <p:sldId id="297" r:id="rId19"/>
    <p:sldId id="273" r:id="rId20"/>
    <p:sldId id="287" r:id="rId21"/>
    <p:sldId id="274" r:id="rId22"/>
    <p:sldId id="272" r:id="rId23"/>
    <p:sldId id="276" r:id="rId24"/>
    <p:sldId id="292" r:id="rId25"/>
    <p:sldId id="275" r:id="rId26"/>
    <p:sldId id="277" r:id="rId27"/>
    <p:sldId id="278" r:id="rId28"/>
    <p:sldId id="279" r:id="rId29"/>
    <p:sldId id="293" r:id="rId30"/>
    <p:sldId id="280" r:id="rId31"/>
    <p:sldId id="281" r:id="rId32"/>
    <p:sldId id="283" r:id="rId33"/>
    <p:sldId id="286" r:id="rId34"/>
    <p:sldId id="289" r:id="rId3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par défaut" id="{0468F322-33D3-46EF-9D3F-4B9E36D44698}">
          <p14:sldIdLst>
            <p14:sldId id="256"/>
            <p14:sldId id="260"/>
            <p14:sldId id="258"/>
            <p14:sldId id="259"/>
            <p14:sldId id="294"/>
            <p14:sldId id="298"/>
            <p14:sldId id="262"/>
            <p14:sldId id="263"/>
            <p14:sldId id="264"/>
            <p14:sldId id="295"/>
            <p14:sldId id="290"/>
            <p14:sldId id="266"/>
            <p14:sldId id="267"/>
            <p14:sldId id="299"/>
            <p14:sldId id="296"/>
            <p14:sldId id="271"/>
            <p14:sldId id="297"/>
            <p14:sldId id="273"/>
            <p14:sldId id="287"/>
            <p14:sldId id="274"/>
            <p14:sldId id="272"/>
            <p14:sldId id="276"/>
            <p14:sldId id="292"/>
            <p14:sldId id="275"/>
            <p14:sldId id="277"/>
            <p14:sldId id="278"/>
            <p14:sldId id="279"/>
            <p14:sldId id="293"/>
            <p14:sldId id="280"/>
            <p14:sldId id="281"/>
            <p14:sldId id="283"/>
            <p14:sldId id="286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gg/x7s4UiT++nb46nvJmVx9VJQ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71" autoAdjust="0"/>
  </p:normalViewPr>
  <p:slideViewPr>
    <p:cSldViewPr snapToGrid="0">
      <p:cViewPr varScale="1">
        <p:scale>
          <a:sx n="78" d="100"/>
          <a:sy n="78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1915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063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71222B18-34E8-531A-4562-730969621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>
            <a:extLst>
              <a:ext uri="{FF2B5EF4-FFF2-40B4-BE49-F238E27FC236}">
                <a16:creationId xmlns:a16="http://schemas.microsoft.com/office/drawing/2014/main" id="{E2D11655-AA55-C726-A2B3-754F0353200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ABC7709A-2ED3-7CFE-52CD-7C10E66EF6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5668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B00B7BE5-CBAC-2AF2-C06C-EDB04D5E4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>
            <a:extLst>
              <a:ext uri="{FF2B5EF4-FFF2-40B4-BE49-F238E27FC236}">
                <a16:creationId xmlns:a16="http://schemas.microsoft.com/office/drawing/2014/main" id="{2C1BAA69-072B-10D5-D129-F62FFC83EB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E6A3EFC0-18B3-9A14-5515-7C68FF8705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9420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03377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7557EC2E-8CD0-B186-F6F2-91630F3BC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1E8A55A4-1248-00C7-1D3E-61D5C21967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05FBFF4B-A4F7-F1C5-F31E-A69EF6DEABD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7065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5322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935042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83340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4571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251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18104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A17A9171-6AED-521B-442E-33D48DCCF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>
            <a:extLst>
              <a:ext uri="{FF2B5EF4-FFF2-40B4-BE49-F238E27FC236}">
                <a16:creationId xmlns:a16="http://schemas.microsoft.com/office/drawing/2014/main" id="{ACE94800-A9C2-C245-7191-1DFF778D08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2D8DE1D1-92CA-076B-3141-0A1C733F87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66078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75779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47586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29574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6764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A8AEFC88-82B0-F7FD-26FD-699CA5D61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>
            <a:extLst>
              <a:ext uri="{FF2B5EF4-FFF2-40B4-BE49-F238E27FC236}">
                <a16:creationId xmlns:a16="http://schemas.microsoft.com/office/drawing/2014/main" id="{72C373F3-2EEE-0BBF-4BE4-CF51C88E50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862CAEB1-D264-8201-6A3B-ED1BFAF214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21802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17573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3435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337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975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7292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7003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0504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64820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5517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6625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EB785605-9A02-09D4-A2A2-D3941E728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>
            <a:extLst>
              <a:ext uri="{FF2B5EF4-FFF2-40B4-BE49-F238E27FC236}">
                <a16:creationId xmlns:a16="http://schemas.microsoft.com/office/drawing/2014/main" id="{8794519D-267D-8A38-9238-39D8427899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344C512D-7E95-50B0-64F4-BF5C14C003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5494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>
          <a:extLst>
            <a:ext uri="{FF2B5EF4-FFF2-40B4-BE49-F238E27FC236}">
              <a16:creationId xmlns:a16="http://schemas.microsoft.com/office/drawing/2014/main" id="{7C830D5E-3466-EDBB-7323-5CD9C06DD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>
            <a:extLst>
              <a:ext uri="{FF2B5EF4-FFF2-40B4-BE49-F238E27FC236}">
                <a16:creationId xmlns:a16="http://schemas.microsoft.com/office/drawing/2014/main" id="{316303BC-A921-70AF-5826-2A14A3A54F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BFD1F6D7-D0F8-B132-752F-ECA503EF3A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0835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ctrTitle"/>
          </p:nvPr>
        </p:nvSpPr>
        <p:spPr>
          <a:xfrm>
            <a:off x="498389" y="72694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/>
          </p:nvPr>
        </p:nvSpPr>
        <p:spPr>
          <a:xfrm>
            <a:off x="498389" y="320662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108425" y="5909275"/>
            <a:ext cx="3557700" cy="94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Google Shape;2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175" y="6014027"/>
            <a:ext cx="3883551" cy="65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8D936D-97A6-4FBE-9275-096D1B02E4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92371"/>
            <a:ext cx="9144000" cy="836629"/>
          </a:xfrm>
          <a:prstGeom prst="rect">
            <a:avLst/>
          </a:prstGeom>
          <a:ln w="57150"/>
        </p:spPr>
        <p:txBody>
          <a:bodyPr anchor="b">
            <a:noAutofit/>
          </a:bodyPr>
          <a:lstStyle>
            <a:lvl1pPr algn="ctr">
              <a:defRPr sz="4800">
                <a:solidFill>
                  <a:srgbClr val="007EA1"/>
                </a:solidFill>
              </a:defRPr>
            </a:lvl1pPr>
          </a:lstStyle>
          <a:p>
            <a:r>
              <a:rPr lang="fr-FR" dirty="0"/>
              <a:t>MODIFIEZ LE STYLE DE TITRE</a:t>
            </a:r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0230F8F0-0928-4F71-B366-D5B25DAC2E1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431177" y="6373040"/>
            <a:ext cx="4676503" cy="26035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pex New Book" panose="02010600040501010103" pitchFamily="50" charset="0"/>
                <a:ea typeface="Apex New Book" panose="02010600040501010103" pitchFamily="50" charset="0"/>
              </a:defRPr>
            </a:lvl1pPr>
          </a:lstStyle>
          <a:p>
            <a:pPr lvl="0"/>
            <a:r>
              <a:rPr lang="fr-FR" dirty="0"/>
              <a:t>Informations de pied de page</a:t>
            </a:r>
          </a:p>
        </p:txBody>
      </p:sp>
    </p:spTree>
    <p:extLst>
      <p:ext uri="{BB962C8B-B14F-4D97-AF65-F5344CB8AC3E}">
        <p14:creationId xmlns:p14="http://schemas.microsoft.com/office/powerpoint/2010/main" val="3856245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8D936D-97A6-4FBE-9275-096D1B02E4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92371"/>
            <a:ext cx="9144000" cy="836629"/>
          </a:xfrm>
          <a:prstGeom prst="rect">
            <a:avLst/>
          </a:prstGeom>
          <a:ln w="57150"/>
        </p:spPr>
        <p:txBody>
          <a:bodyPr anchor="b">
            <a:noAutofit/>
          </a:bodyPr>
          <a:lstStyle>
            <a:lvl1pPr algn="ctr">
              <a:defRPr sz="4800">
                <a:solidFill>
                  <a:srgbClr val="007EA1"/>
                </a:solidFill>
              </a:defRPr>
            </a:lvl1pPr>
          </a:lstStyle>
          <a:p>
            <a:r>
              <a:rPr lang="fr-FR" dirty="0"/>
              <a:t>MODIFIEZ LE STYLE DE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146E11F-71DC-4C86-9653-279EA36F9E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56590"/>
            <a:ext cx="9144000" cy="1439944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7EA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9">
            <a:extLst>
              <a:ext uri="{FF2B5EF4-FFF2-40B4-BE49-F238E27FC236}">
                <a16:creationId xmlns:a16="http://schemas.microsoft.com/office/drawing/2014/main" id="{71763462-5D2B-4384-B044-37D2836F71B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431177" y="6373040"/>
            <a:ext cx="4676503" cy="26035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pex New Book" panose="02010600040501010103" pitchFamily="50" charset="0"/>
                <a:ea typeface="Apex New Book" panose="02010600040501010103" pitchFamily="50" charset="0"/>
              </a:defRPr>
            </a:lvl1pPr>
          </a:lstStyle>
          <a:p>
            <a:pPr lvl="0"/>
            <a:r>
              <a:rPr lang="fr-FR" dirty="0"/>
              <a:t>Informations de pied de page</a:t>
            </a:r>
          </a:p>
        </p:txBody>
      </p:sp>
    </p:spTree>
    <p:extLst>
      <p:ext uri="{BB962C8B-B14F-4D97-AF65-F5344CB8AC3E}">
        <p14:creationId xmlns:p14="http://schemas.microsoft.com/office/powerpoint/2010/main" val="167612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1422F2-6019-4024-B58C-A393EA97FE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9798" y="593372"/>
            <a:ext cx="4143375" cy="886119"/>
          </a:xfrm>
          <a:prstGeom prst="rect">
            <a:avLst/>
          </a:prstGeom>
          <a:ln w="57150"/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61467B0-438B-4B3C-8CEB-2E372204F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9798" y="1825625"/>
            <a:ext cx="9144001" cy="4222505"/>
          </a:xfrm>
        </p:spPr>
        <p:txBody>
          <a:bodyPr/>
          <a:lstStyle>
            <a:lvl1pPr>
              <a:defRPr>
                <a:latin typeface="Brother 1816" pitchFamily="50" charset="0"/>
              </a:defRPr>
            </a:lvl1pPr>
            <a:lvl2pPr>
              <a:defRPr>
                <a:latin typeface="Brother 1816" pitchFamily="50" charset="0"/>
              </a:defRPr>
            </a:lvl2pPr>
            <a:lvl3pPr>
              <a:defRPr>
                <a:latin typeface="Brother 1816" pitchFamily="50" charset="0"/>
              </a:defRPr>
            </a:lvl3pPr>
            <a:lvl4pPr>
              <a:defRPr>
                <a:latin typeface="Brother 1816" pitchFamily="50" charset="0"/>
              </a:defRPr>
            </a:lvl4pPr>
            <a:lvl5pPr>
              <a:defRPr>
                <a:latin typeface="Brother 1816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u contenu 9">
            <a:extLst>
              <a:ext uri="{FF2B5EF4-FFF2-40B4-BE49-F238E27FC236}">
                <a16:creationId xmlns:a16="http://schemas.microsoft.com/office/drawing/2014/main" id="{EFF6DCE0-3FA4-43EE-8B02-41A31B70CEC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431177" y="6373040"/>
            <a:ext cx="4676503" cy="26035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pex New Book" panose="02010600040501010103" pitchFamily="50" charset="0"/>
                <a:ea typeface="Apex New Book" panose="02010600040501010103" pitchFamily="50" charset="0"/>
              </a:defRPr>
            </a:lvl1pPr>
          </a:lstStyle>
          <a:p>
            <a:pPr lvl="0"/>
            <a:r>
              <a:rPr lang="fr-FR" dirty="0"/>
              <a:t>Informations de pied de page</a:t>
            </a:r>
          </a:p>
        </p:txBody>
      </p:sp>
    </p:spTree>
    <p:extLst>
      <p:ext uri="{BB962C8B-B14F-4D97-AF65-F5344CB8AC3E}">
        <p14:creationId xmlns:p14="http://schemas.microsoft.com/office/powerpoint/2010/main" val="3337659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emplacement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62DF54-3839-408F-9192-3F15584F90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9800" y="358219"/>
            <a:ext cx="9144000" cy="886119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DE TITRE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905DCD1-DDAD-4EAA-B585-86A40C309BE8}"/>
              </a:ext>
            </a:extLst>
          </p:cNvPr>
          <p:cNvCxnSpPr/>
          <p:nvPr/>
        </p:nvCxnSpPr>
        <p:spPr>
          <a:xfrm>
            <a:off x="2209798" y="1244338"/>
            <a:ext cx="914400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contenu 9">
            <a:extLst>
              <a:ext uri="{FF2B5EF4-FFF2-40B4-BE49-F238E27FC236}">
                <a16:creationId xmlns:a16="http://schemas.microsoft.com/office/drawing/2014/main" id="{76BBCF2A-A40E-4737-A689-9B49EE284B6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431177" y="6373040"/>
            <a:ext cx="4676503" cy="26035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pex New Book" panose="02010600040501010103" pitchFamily="50" charset="0"/>
                <a:ea typeface="Apex New Book" panose="02010600040501010103" pitchFamily="50" charset="0"/>
              </a:defRPr>
            </a:lvl1pPr>
          </a:lstStyle>
          <a:p>
            <a:pPr lvl="0"/>
            <a:r>
              <a:rPr lang="fr-FR" dirty="0"/>
              <a:t>Informations de pied de page</a:t>
            </a:r>
          </a:p>
        </p:txBody>
      </p:sp>
    </p:spTree>
    <p:extLst>
      <p:ext uri="{BB962C8B-B14F-4D97-AF65-F5344CB8AC3E}">
        <p14:creationId xmlns:p14="http://schemas.microsoft.com/office/powerpoint/2010/main" val="3197581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62DF54-3839-408F-9192-3F15584F90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9800" y="358219"/>
            <a:ext cx="9144000" cy="886119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DE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C45829-37BA-4EBA-A81A-077FA66FC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Brother 1816" pitchFamily="50" charset="0"/>
              </a:defRPr>
            </a:lvl1pPr>
            <a:lvl2pPr>
              <a:defRPr>
                <a:latin typeface="Brother 1816" pitchFamily="50" charset="0"/>
              </a:defRPr>
            </a:lvl2pPr>
            <a:lvl3pPr>
              <a:defRPr>
                <a:latin typeface="Brother 1816" pitchFamily="50" charset="0"/>
              </a:defRPr>
            </a:lvl3pPr>
            <a:lvl4pPr>
              <a:defRPr>
                <a:latin typeface="Brother 1816" pitchFamily="50" charset="0"/>
              </a:defRPr>
            </a:lvl4pPr>
            <a:lvl5pPr>
              <a:defRPr>
                <a:latin typeface="Brother 1816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905DCD1-DDAD-4EAA-B585-86A40C309BE8}"/>
              </a:ext>
            </a:extLst>
          </p:cNvPr>
          <p:cNvCxnSpPr/>
          <p:nvPr/>
        </p:nvCxnSpPr>
        <p:spPr>
          <a:xfrm>
            <a:off x="2209798" y="1244338"/>
            <a:ext cx="914400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2C22D3B1-CDB1-4743-89F3-8B97DC96B2B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431177" y="6373040"/>
            <a:ext cx="4676503" cy="26035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pex New Book" panose="02010600040501010103" pitchFamily="50" charset="0"/>
                <a:ea typeface="Apex New Book" panose="02010600040501010103" pitchFamily="50" charset="0"/>
              </a:defRPr>
            </a:lvl1pPr>
          </a:lstStyle>
          <a:p>
            <a:pPr lvl="0"/>
            <a:r>
              <a:rPr lang="fr-FR" dirty="0"/>
              <a:t>Informations de pied de page</a:t>
            </a:r>
          </a:p>
        </p:txBody>
      </p:sp>
    </p:spTree>
    <p:extLst>
      <p:ext uri="{BB962C8B-B14F-4D97-AF65-F5344CB8AC3E}">
        <p14:creationId xmlns:p14="http://schemas.microsoft.com/office/powerpoint/2010/main" val="938719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95C600-5B1E-42A8-B1EB-1E54EC593D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9800" y="358219"/>
            <a:ext cx="9144000" cy="886119"/>
          </a:xfrm>
          <a:prstGeom prst="rect">
            <a:avLst/>
          </a:prstGeom>
          <a:ln>
            <a:noFill/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DE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7DFB81-AB1A-4C5E-9CC1-B70E6AD656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9800" y="1825625"/>
            <a:ext cx="4492658" cy="426409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271984-5C5F-4804-9C9D-481ECE2B2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61142" y="1825625"/>
            <a:ext cx="4492658" cy="426409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154CC5A-C537-4051-9DF0-2AF159D631BE}"/>
              </a:ext>
            </a:extLst>
          </p:cNvPr>
          <p:cNvCxnSpPr/>
          <p:nvPr userDrawn="1"/>
        </p:nvCxnSpPr>
        <p:spPr>
          <a:xfrm>
            <a:off x="2209798" y="1244338"/>
            <a:ext cx="914400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contenu 9">
            <a:extLst>
              <a:ext uri="{FF2B5EF4-FFF2-40B4-BE49-F238E27FC236}">
                <a16:creationId xmlns:a16="http://schemas.microsoft.com/office/drawing/2014/main" id="{6ED657ED-8D53-4115-A0CC-335C29E9876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431177" y="6373040"/>
            <a:ext cx="4676503" cy="26035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pex New Book" panose="02010600040501010103" pitchFamily="50" charset="0"/>
                <a:ea typeface="Apex New Book" panose="02010600040501010103" pitchFamily="50" charset="0"/>
              </a:defRPr>
            </a:lvl1pPr>
          </a:lstStyle>
          <a:p>
            <a:pPr lvl="0"/>
            <a:r>
              <a:rPr lang="fr-FR" dirty="0"/>
              <a:t>Informations de pied de page</a:t>
            </a:r>
          </a:p>
        </p:txBody>
      </p:sp>
    </p:spTree>
    <p:extLst>
      <p:ext uri="{BB962C8B-B14F-4D97-AF65-F5344CB8AC3E}">
        <p14:creationId xmlns:p14="http://schemas.microsoft.com/office/powerpoint/2010/main" val="477674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sans ligne de sépar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62DF54-3839-408F-9192-3F15584F90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9800" y="358219"/>
            <a:ext cx="9144000" cy="886119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DE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C45829-37BA-4EBA-A81A-077FA66FC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Brother 1816" pitchFamily="50" charset="0"/>
              </a:defRPr>
            </a:lvl1pPr>
            <a:lvl2pPr>
              <a:defRPr>
                <a:latin typeface="Brother 1816" pitchFamily="50" charset="0"/>
              </a:defRPr>
            </a:lvl2pPr>
            <a:lvl3pPr>
              <a:defRPr>
                <a:latin typeface="Brother 1816" pitchFamily="50" charset="0"/>
              </a:defRPr>
            </a:lvl3pPr>
            <a:lvl4pPr>
              <a:defRPr>
                <a:latin typeface="Brother 1816" pitchFamily="50" charset="0"/>
              </a:defRPr>
            </a:lvl4pPr>
            <a:lvl5pPr>
              <a:defRPr>
                <a:latin typeface="Brother 1816" pitchFamily="50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1" name="Espace réservé du contenu 9">
            <a:extLst>
              <a:ext uri="{FF2B5EF4-FFF2-40B4-BE49-F238E27FC236}">
                <a16:creationId xmlns:a16="http://schemas.microsoft.com/office/drawing/2014/main" id="{76D01D10-69B3-4D52-A221-A967B0AFC6F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431177" y="6373040"/>
            <a:ext cx="4676503" cy="26035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pex New Book" panose="02010600040501010103" pitchFamily="50" charset="0"/>
                <a:ea typeface="Apex New Book" panose="02010600040501010103" pitchFamily="50" charset="0"/>
              </a:defRPr>
            </a:lvl1pPr>
          </a:lstStyle>
          <a:p>
            <a:pPr lvl="0"/>
            <a:r>
              <a:rPr lang="fr-FR" dirty="0"/>
              <a:t>Informations de pied de page</a:t>
            </a:r>
          </a:p>
        </p:txBody>
      </p:sp>
    </p:spTree>
    <p:extLst>
      <p:ext uri="{BB962C8B-B14F-4D97-AF65-F5344CB8AC3E}">
        <p14:creationId xmlns:p14="http://schemas.microsoft.com/office/powerpoint/2010/main" val="2564471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deux contenus (sans ligne de sépar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95C600-5B1E-42A8-B1EB-1E54EC593D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9800" y="358219"/>
            <a:ext cx="9144000" cy="886119"/>
          </a:xfrm>
          <a:prstGeom prst="rect">
            <a:avLst/>
          </a:prstGeom>
          <a:ln>
            <a:noFill/>
            <a:miter lim="800000"/>
          </a:ln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DE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7DFB81-AB1A-4C5E-9CC1-B70E6AD656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9800" y="1825625"/>
            <a:ext cx="4492658" cy="426409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1271984-5C5F-4804-9C9D-481ECE2B2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61142" y="1825625"/>
            <a:ext cx="4492658" cy="426409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2" name="Espace réservé du contenu 9">
            <a:extLst>
              <a:ext uri="{FF2B5EF4-FFF2-40B4-BE49-F238E27FC236}">
                <a16:creationId xmlns:a16="http://schemas.microsoft.com/office/drawing/2014/main" id="{C83B1F5A-204E-4A14-B4B4-3612A1D619E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431177" y="6373040"/>
            <a:ext cx="4676503" cy="26035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pex New Book" panose="02010600040501010103" pitchFamily="50" charset="0"/>
                <a:ea typeface="Apex New Book" panose="02010600040501010103" pitchFamily="50" charset="0"/>
              </a:defRPr>
            </a:lvl1pPr>
          </a:lstStyle>
          <a:p>
            <a:pPr lvl="0"/>
            <a:r>
              <a:rPr lang="fr-FR" dirty="0"/>
              <a:t>Informations de pied de page</a:t>
            </a:r>
          </a:p>
        </p:txBody>
      </p:sp>
    </p:spTree>
    <p:extLst>
      <p:ext uri="{BB962C8B-B14F-4D97-AF65-F5344CB8AC3E}">
        <p14:creationId xmlns:p14="http://schemas.microsoft.com/office/powerpoint/2010/main" val="11971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2C627F-0F6F-4D2A-A6F6-2E922ED46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00E402C-F2CB-4078-9F1C-E7BCB6383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70309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9">
            <a:extLst>
              <a:ext uri="{FF2B5EF4-FFF2-40B4-BE49-F238E27FC236}">
                <a16:creationId xmlns:a16="http://schemas.microsoft.com/office/drawing/2014/main" id="{A5C0C34B-90D7-45AF-86E5-8F0003DE010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431177" y="6373040"/>
            <a:ext cx="4676503" cy="260350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Apex New Book" panose="02010600040501010103" pitchFamily="50" charset="0"/>
                <a:ea typeface="Apex New Book" panose="02010600040501010103" pitchFamily="50" charset="0"/>
              </a:defRPr>
            </a:lvl1pPr>
          </a:lstStyle>
          <a:p>
            <a:pPr lvl="0"/>
            <a:r>
              <a:rPr lang="fr-FR" dirty="0"/>
              <a:t>Informations de pied de page</a:t>
            </a:r>
          </a:p>
        </p:txBody>
      </p:sp>
    </p:spTree>
    <p:extLst>
      <p:ext uri="{BB962C8B-B14F-4D97-AF65-F5344CB8AC3E}">
        <p14:creationId xmlns:p14="http://schemas.microsoft.com/office/powerpoint/2010/main" val="61444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72" name="Google Shape;72;p12"/>
          <p:cNvSpPr/>
          <p:nvPr/>
        </p:nvSpPr>
        <p:spPr>
          <a:xfrm>
            <a:off x="108425" y="5909275"/>
            <a:ext cx="3557700" cy="948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grpSp>
        <p:nvGrpSpPr>
          <p:cNvPr id="11" name="Google Shape;11;p3"/>
          <p:cNvGrpSpPr/>
          <p:nvPr/>
        </p:nvGrpSpPr>
        <p:grpSpPr>
          <a:xfrm>
            <a:off x="1071900" y="5925549"/>
            <a:ext cx="2876700" cy="858650"/>
            <a:chOff x="1071900" y="5925549"/>
            <a:chExt cx="2876700" cy="858650"/>
          </a:xfrm>
        </p:grpSpPr>
        <p:sp>
          <p:nvSpPr>
            <p:cNvPr id="12" name="Google Shape;12;p3"/>
            <p:cNvSpPr/>
            <p:nvPr/>
          </p:nvSpPr>
          <p:spPr>
            <a:xfrm>
              <a:off x="1071900" y="5950175"/>
              <a:ext cx="2876700" cy="8094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" name="Google Shape;13;p3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1071900" y="5925549"/>
              <a:ext cx="2266138" cy="8586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CCEBB3E-FBBF-4733-824F-9FE9FB9B91FA}"/>
              </a:ext>
            </a:extLst>
          </p:cNvPr>
          <p:cNvSpPr/>
          <p:nvPr/>
        </p:nvSpPr>
        <p:spPr>
          <a:xfrm>
            <a:off x="0" y="6191794"/>
            <a:ext cx="12192000" cy="666206"/>
          </a:xfrm>
          <a:prstGeom prst="rect">
            <a:avLst/>
          </a:prstGeom>
          <a:gradFill flip="none" rotWithShape="1">
            <a:gsLst>
              <a:gs pos="0">
                <a:srgbClr val="007EA1"/>
              </a:gs>
              <a:gs pos="100000">
                <a:srgbClr val="00AFD7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7719AD8-8424-4FB6-97C3-D3A8CF78B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798" y="358219"/>
            <a:ext cx="9144002" cy="886119"/>
          </a:xfrm>
          <a:prstGeom prst="rect">
            <a:avLst/>
          </a:prstGeom>
          <a:ln w="95250">
            <a:solidFill>
              <a:srgbClr val="007EA1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7A15F1-4379-4398-875F-427861903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9798" y="1825625"/>
            <a:ext cx="9144001" cy="4222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DBAA5AEA-8FF5-4EEC-9738-E371EB08A27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71824"/>
            <a:ext cx="1819844" cy="463699"/>
          </a:xfrm>
          <a:prstGeom prst="rect">
            <a:avLst/>
          </a:prstGeom>
        </p:spPr>
      </p:pic>
      <p:pic>
        <p:nvPicPr>
          <p:cNvPr id="22" name="Image 21" descr="Une image contenant ustensiles de cuisine&#10;&#10;Description générée automatiquement">
            <a:extLst>
              <a:ext uri="{FF2B5EF4-FFF2-40B4-BE49-F238E27FC236}">
                <a16:creationId xmlns:a16="http://schemas.microsoft.com/office/drawing/2014/main" id="{3192EB70-1BD8-4801-B011-854B9A3FADD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9186"/>
          <a:stretch/>
        </p:blipFill>
        <p:spPr>
          <a:xfrm>
            <a:off x="0" y="0"/>
            <a:ext cx="1757003" cy="178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2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86A5"/>
          </a:solidFill>
          <a:latin typeface="Brother 1816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rother 1816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rother 1816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rother 1816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rother 1816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rother 1816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skema.edu/fr/campus/raleigh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eur-elmi.international@univ-cotedazur.f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eur-elmi.international@univ-cotedazur.fr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eur-elmi.international@univ-cotedazur.fr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obility-ulysseus@univ-cotedazur.fr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eur-elmi.international@univ-cotedazur.fr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elmi.univ-cotedazur.fr/international/partir-a-letranger/procedure-de-candidature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elmi.univ-cotedazur.fr/international/partir-a-letranger/bourses-de-mobilite-sortante-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mi.univ-cotedazur.fr/international/partir-a-letranger/nos-accords" TargetMode="External"/><Relationship Id="rId5" Type="http://schemas.openxmlformats.org/officeDocument/2006/relationships/hyperlink" Target="https://elmi.univ-cotedazur.fr/international/partir-a-letranger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ur-elmi.international@univ-cotedazur.f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260799" y="1103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fr-FR" dirty="0"/>
              <a:t>JOURNÉE DE LA MOBILITÉ INTERNATIONALE 2025</a:t>
            </a:r>
            <a:endParaRPr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0A4D9442-4776-4814-C776-EE081B0FC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799" y="4985403"/>
            <a:ext cx="9144000" cy="1655762"/>
          </a:xfrm>
        </p:spPr>
        <p:txBody>
          <a:bodyPr>
            <a:normAutofit/>
          </a:bodyPr>
          <a:lstStyle/>
          <a:p>
            <a:r>
              <a:rPr lang="fr-FR" sz="2800" dirty="0"/>
              <a:t>Portail économie-gestion &amp; EUR ELMI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4787B4C-BE7F-0FD2-C837-9B8A4CA12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13284"/>
            <a:ext cx="12192000" cy="104693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503D0D2-0250-980B-EE4D-B5D1CC13C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637" y="2324610"/>
            <a:ext cx="4751109" cy="27348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>
          <a:extLst>
            <a:ext uri="{FF2B5EF4-FFF2-40B4-BE49-F238E27FC236}">
              <a16:creationId xmlns:a16="http://schemas.microsoft.com/office/drawing/2014/main" id="{A4101D82-2748-670F-5FC9-3EEB688BE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17A4EB-2CF0-9065-6CF4-205D16D8E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74297" cy="1197345"/>
          </a:xfr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Programmes d’échange possibles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B13A88-0A3E-D400-509A-020CD11C8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33386"/>
            <a:ext cx="10515600" cy="4682177"/>
          </a:xfrm>
        </p:spPr>
        <p:txBody>
          <a:bodyPr>
            <a:normAutofit/>
          </a:bodyPr>
          <a:lstStyle/>
          <a:p>
            <a:pPr marL="571500" lvl="1" indent="0">
              <a:buNone/>
            </a:pPr>
            <a:endParaRPr lang="fr-FR" b="1" dirty="0"/>
          </a:p>
          <a:p>
            <a:pPr marL="628650" indent="-514350">
              <a:buFont typeface="+mj-lt"/>
              <a:buAutoNum type="arabicPeriod"/>
            </a:pPr>
            <a:endParaRPr lang="fr-FR" dirty="0"/>
          </a:p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77A0047-C7EB-FC86-D805-44403FE5C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13287"/>
            <a:ext cx="12192000" cy="1046932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3C5EBE8E-E9D6-97D5-674D-CAD53914FB80}"/>
              </a:ext>
            </a:extLst>
          </p:cNvPr>
          <p:cNvGrpSpPr/>
          <p:nvPr/>
        </p:nvGrpSpPr>
        <p:grpSpPr>
          <a:xfrm>
            <a:off x="669267" y="2063428"/>
            <a:ext cx="10276437" cy="3295828"/>
            <a:chOff x="613847" y="2093976"/>
            <a:chExt cx="10871509" cy="3191910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9277C83D-C8FB-51C4-B2FD-FF2ECD42C8A7}"/>
                </a:ext>
              </a:extLst>
            </p:cNvPr>
            <p:cNvGrpSpPr/>
            <p:nvPr/>
          </p:nvGrpSpPr>
          <p:grpSpPr>
            <a:xfrm>
              <a:off x="613847" y="2093976"/>
              <a:ext cx="10480873" cy="3191909"/>
              <a:chOff x="467543" y="1545336"/>
              <a:chExt cx="10480873" cy="319190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A91B8F3-3AC1-566E-22E5-F5DC294974D6}"/>
                  </a:ext>
                </a:extLst>
              </p:cNvPr>
              <p:cNvSpPr/>
              <p:nvPr/>
            </p:nvSpPr>
            <p:spPr>
              <a:xfrm>
                <a:off x="1243584" y="1545336"/>
                <a:ext cx="3236976" cy="914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 Accords Portail EG / EUR ELMI</a:t>
                </a:r>
              </a:p>
            </p:txBody>
          </p:sp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id="{B3CF638B-7696-F0B7-568E-082A2FD66D68}"/>
                  </a:ext>
                </a:extLst>
              </p:cNvPr>
              <p:cNvGrpSpPr/>
              <p:nvPr/>
            </p:nvGrpSpPr>
            <p:grpSpPr>
              <a:xfrm>
                <a:off x="467543" y="1545336"/>
                <a:ext cx="10480873" cy="3191909"/>
                <a:chOff x="467543" y="1545336"/>
                <a:chExt cx="10480873" cy="3191909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B9A64922-E0F4-CB18-B4A5-BB8ED026295B}"/>
                    </a:ext>
                  </a:extLst>
                </p:cNvPr>
                <p:cNvSpPr/>
                <p:nvPr/>
              </p:nvSpPr>
              <p:spPr>
                <a:xfrm>
                  <a:off x="7711442" y="1545336"/>
                  <a:ext cx="3236974" cy="914400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/>
                    <a:t>Accords Université Côte d’Azur </a:t>
                  </a:r>
                </a:p>
              </p:txBody>
            </p:sp>
            <p:sp>
              <p:nvSpPr>
                <p:cNvPr id="11" name="Rectangle : coins arrondis 10">
                  <a:extLst>
                    <a:ext uri="{FF2B5EF4-FFF2-40B4-BE49-F238E27FC236}">
                      <a16:creationId xmlns:a16="http://schemas.microsoft.com/office/drawing/2014/main" id="{0EF79CF3-742F-E585-7DD2-493CC77DCFBC}"/>
                    </a:ext>
                  </a:extLst>
                </p:cNvPr>
                <p:cNvSpPr/>
                <p:nvPr/>
              </p:nvSpPr>
              <p:spPr>
                <a:xfrm>
                  <a:off x="467543" y="3735934"/>
                  <a:ext cx="1586484" cy="914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600" dirty="0"/>
                    <a:t>Europe</a:t>
                  </a:r>
                  <a:endParaRPr lang="fr-FR" dirty="0"/>
                </a:p>
                <a:p>
                  <a:pPr algn="ctr"/>
                  <a:endParaRPr lang="fr-FR" dirty="0"/>
                </a:p>
                <a:p>
                  <a:pPr algn="ctr"/>
                  <a:r>
                    <a:rPr lang="fr-FR" sz="1050" dirty="0"/>
                    <a:t>ERASMUS+, Suisse</a:t>
                  </a:r>
                </a:p>
              </p:txBody>
            </p:sp>
            <p:sp>
              <p:nvSpPr>
                <p:cNvPr id="14" name="Rectangle : coins arrondis 13">
                  <a:extLst>
                    <a:ext uri="{FF2B5EF4-FFF2-40B4-BE49-F238E27FC236}">
                      <a16:creationId xmlns:a16="http://schemas.microsoft.com/office/drawing/2014/main" id="{A4D32EA6-7F84-EBE0-1A7F-8A83590CC409}"/>
                    </a:ext>
                  </a:extLst>
                </p:cNvPr>
                <p:cNvSpPr/>
                <p:nvPr/>
              </p:nvSpPr>
              <p:spPr>
                <a:xfrm>
                  <a:off x="6946929" y="3749693"/>
                  <a:ext cx="1921667" cy="987552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/>
                    <a:t>Accords Bilatéraux </a:t>
                  </a:r>
                </a:p>
                <a:p>
                  <a:pPr algn="ctr"/>
                  <a:endParaRPr lang="fr-FR" sz="1200" dirty="0"/>
                </a:p>
                <a:p>
                  <a:pPr algn="ctr"/>
                  <a:r>
                    <a:rPr lang="fr-FR" sz="1200" dirty="0"/>
                    <a:t>Diverses destinations  </a:t>
                  </a:r>
                  <a:endParaRPr lang="fr-FR" dirty="0"/>
                </a:p>
              </p:txBody>
            </p:sp>
            <p:sp>
              <p:nvSpPr>
                <p:cNvPr id="16" name="Ellipse 15">
                  <a:extLst>
                    <a:ext uri="{FF2B5EF4-FFF2-40B4-BE49-F238E27FC236}">
                      <a16:creationId xmlns:a16="http://schemas.microsoft.com/office/drawing/2014/main" id="{FAFE4104-541E-7197-2E7C-C51C0B565A9B}"/>
                    </a:ext>
                  </a:extLst>
                </p:cNvPr>
                <p:cNvSpPr/>
                <p:nvPr/>
              </p:nvSpPr>
              <p:spPr>
                <a:xfrm>
                  <a:off x="5596128" y="1545336"/>
                  <a:ext cx="1234440" cy="914400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>
                      <a:solidFill>
                        <a:srgbClr val="002060"/>
                      </a:solidFill>
                    </a:rPr>
                    <a:t>Et /ou </a:t>
                  </a:r>
                </a:p>
              </p:txBody>
            </p:sp>
            <p:cxnSp>
              <p:nvCxnSpPr>
                <p:cNvPr id="17" name="Connecteur droit 16">
                  <a:extLst>
                    <a:ext uri="{FF2B5EF4-FFF2-40B4-BE49-F238E27FC236}">
                      <a16:creationId xmlns:a16="http://schemas.microsoft.com/office/drawing/2014/main" id="{0D1EB748-49B9-5CB7-36A7-E830FD47E89B}"/>
                    </a:ext>
                  </a:extLst>
                </p:cNvPr>
                <p:cNvCxnSpPr>
                  <a:cxnSpLocks/>
                  <a:stCxn id="16" idx="2"/>
                  <a:endCxn id="8" idx="3"/>
                </p:cNvCxnSpPr>
                <p:nvPr/>
              </p:nvCxnSpPr>
              <p:spPr>
                <a:xfrm flipH="1">
                  <a:off x="4480560" y="2002536"/>
                  <a:ext cx="1115568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necteur droit 17">
                  <a:extLst>
                    <a:ext uri="{FF2B5EF4-FFF2-40B4-BE49-F238E27FC236}">
                      <a16:creationId xmlns:a16="http://schemas.microsoft.com/office/drawing/2014/main" id="{830B9E78-A08B-89C6-DCF8-A81041F3B700}"/>
                    </a:ext>
                  </a:extLst>
                </p:cNvPr>
                <p:cNvCxnSpPr>
                  <a:cxnSpLocks/>
                  <a:stCxn id="10" idx="1"/>
                </p:cNvCxnSpPr>
                <p:nvPr/>
              </p:nvCxnSpPr>
              <p:spPr>
                <a:xfrm flipH="1">
                  <a:off x="6830568" y="2002536"/>
                  <a:ext cx="880874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Rectangle : coins arrondis 18">
                  <a:extLst>
                    <a:ext uri="{FF2B5EF4-FFF2-40B4-BE49-F238E27FC236}">
                      <a16:creationId xmlns:a16="http://schemas.microsoft.com/office/drawing/2014/main" id="{93E78E71-401E-A2A3-3D2B-2CB8487E1E9E}"/>
                    </a:ext>
                  </a:extLst>
                </p:cNvPr>
                <p:cNvSpPr/>
                <p:nvPr/>
              </p:nvSpPr>
              <p:spPr>
                <a:xfrm>
                  <a:off x="3507920" y="3763639"/>
                  <a:ext cx="1693926" cy="914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600" dirty="0"/>
                    <a:t>Hors-Europe</a:t>
                  </a:r>
                  <a:endParaRPr lang="fr-FR" dirty="0"/>
                </a:p>
                <a:p>
                  <a:pPr algn="ctr"/>
                  <a:endParaRPr lang="fr-FR" dirty="0"/>
                </a:p>
                <a:p>
                  <a:pPr algn="ctr"/>
                  <a:r>
                    <a:rPr lang="fr-FR" sz="1100" dirty="0"/>
                    <a:t>Accords spécifiques</a:t>
                  </a:r>
                </a:p>
              </p:txBody>
            </p:sp>
            <p:cxnSp>
              <p:nvCxnSpPr>
                <p:cNvPr id="20" name="Connecteur droit 19">
                  <a:extLst>
                    <a:ext uri="{FF2B5EF4-FFF2-40B4-BE49-F238E27FC236}">
                      <a16:creationId xmlns:a16="http://schemas.microsoft.com/office/drawing/2014/main" id="{205F9C2D-572E-4046-743F-7633E1066066}"/>
                    </a:ext>
                  </a:extLst>
                </p:cNvPr>
                <p:cNvCxnSpPr>
                  <a:stCxn id="8" idx="2"/>
                  <a:endCxn id="11" idx="0"/>
                </p:cNvCxnSpPr>
                <p:nvPr/>
              </p:nvCxnSpPr>
              <p:spPr>
                <a:xfrm flipH="1">
                  <a:off x="1260786" y="2459736"/>
                  <a:ext cx="1601286" cy="127619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necteur droit 21">
                  <a:extLst>
                    <a:ext uri="{FF2B5EF4-FFF2-40B4-BE49-F238E27FC236}">
                      <a16:creationId xmlns:a16="http://schemas.microsoft.com/office/drawing/2014/main" id="{B2BED2C9-9ACC-3610-A0AB-99C1760064DC}"/>
                    </a:ext>
                  </a:extLst>
                </p:cNvPr>
                <p:cNvCxnSpPr>
                  <a:cxnSpLocks/>
                  <a:stCxn id="10" idx="2"/>
                  <a:endCxn id="14" idx="0"/>
                </p:cNvCxnSpPr>
                <p:nvPr/>
              </p:nvCxnSpPr>
              <p:spPr>
                <a:xfrm flipH="1">
                  <a:off x="7907763" y="2459736"/>
                  <a:ext cx="1422166" cy="128995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necteur droit 24">
                  <a:extLst>
                    <a:ext uri="{FF2B5EF4-FFF2-40B4-BE49-F238E27FC236}">
                      <a16:creationId xmlns:a16="http://schemas.microsoft.com/office/drawing/2014/main" id="{6F1E89A9-89AB-E3CF-58F4-4275CFC5AD93}"/>
                    </a:ext>
                  </a:extLst>
                </p:cNvPr>
                <p:cNvCxnSpPr>
                  <a:cxnSpLocks/>
                  <a:stCxn id="8" idx="2"/>
                  <a:endCxn id="19" idx="0"/>
                </p:cNvCxnSpPr>
                <p:nvPr/>
              </p:nvCxnSpPr>
              <p:spPr>
                <a:xfrm>
                  <a:off x="2862072" y="2459736"/>
                  <a:ext cx="1492811" cy="130390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E9250516-8434-AD0A-1B86-8CAAD6BA6C12}"/>
                </a:ext>
              </a:extLst>
            </p:cNvPr>
            <p:cNvSpPr/>
            <p:nvPr/>
          </p:nvSpPr>
          <p:spPr>
            <a:xfrm>
              <a:off x="9446627" y="4345362"/>
              <a:ext cx="2038729" cy="94052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« MOBILITE INTERNATIONALE ERASMUS + »</a:t>
              </a:r>
            </a:p>
          </p:txBody>
        </p: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0F977466-DC87-863F-74CB-438AAFE2A8C1}"/>
                </a:ext>
              </a:extLst>
            </p:cNvPr>
            <p:cNvCxnSpPr>
              <a:cxnSpLocks/>
              <a:stCxn id="10" idx="2"/>
              <a:endCxn id="6" idx="0"/>
            </p:cNvCxnSpPr>
            <p:nvPr/>
          </p:nvCxnSpPr>
          <p:spPr>
            <a:xfrm>
              <a:off x="9476233" y="3008376"/>
              <a:ext cx="989759" cy="13369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9909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>
          <a:extLst>
            <a:ext uri="{FF2B5EF4-FFF2-40B4-BE49-F238E27FC236}">
              <a16:creationId xmlns:a16="http://schemas.microsoft.com/office/drawing/2014/main" id="{1E214206-9E63-3971-9133-4B7BBE044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568E03-DD1B-55C5-74BD-5C59A8109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74297" cy="1197345"/>
          </a:xfr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Programmes d’échange possibles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D80A05-A895-E6B9-9933-5DE5956C7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33386"/>
            <a:ext cx="10515600" cy="4682177"/>
          </a:xfrm>
        </p:spPr>
        <p:txBody>
          <a:bodyPr>
            <a:normAutofit/>
          </a:bodyPr>
          <a:lstStyle/>
          <a:p>
            <a:pPr marL="571500" lvl="1" indent="0">
              <a:buNone/>
            </a:pPr>
            <a:endParaRPr lang="fr-FR" b="1" dirty="0"/>
          </a:p>
          <a:p>
            <a:pPr marL="628650" indent="-514350">
              <a:buFont typeface="+mj-lt"/>
              <a:buAutoNum type="arabicPeriod"/>
            </a:pPr>
            <a:endParaRPr lang="fr-FR" dirty="0"/>
          </a:p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608418C-3ECB-BAFB-5E00-292617112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13287"/>
            <a:ext cx="12192000" cy="1046932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FC4CE925-763D-42BB-F9A4-BAB0FFC57BCD}"/>
              </a:ext>
            </a:extLst>
          </p:cNvPr>
          <p:cNvGrpSpPr/>
          <p:nvPr/>
        </p:nvGrpSpPr>
        <p:grpSpPr>
          <a:xfrm>
            <a:off x="669267" y="2063428"/>
            <a:ext cx="10276437" cy="3295828"/>
            <a:chOff x="613847" y="2093976"/>
            <a:chExt cx="10871509" cy="3191910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CF7EEEFF-2920-A4B3-2041-3EDE57E1DD44}"/>
                </a:ext>
              </a:extLst>
            </p:cNvPr>
            <p:cNvGrpSpPr/>
            <p:nvPr/>
          </p:nvGrpSpPr>
          <p:grpSpPr>
            <a:xfrm>
              <a:off x="613847" y="2093976"/>
              <a:ext cx="10480873" cy="3191909"/>
              <a:chOff x="467543" y="1545336"/>
              <a:chExt cx="10480873" cy="319190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089F091-0AD0-CD41-63C9-32FC14335725}"/>
                  </a:ext>
                </a:extLst>
              </p:cNvPr>
              <p:cNvSpPr/>
              <p:nvPr/>
            </p:nvSpPr>
            <p:spPr>
              <a:xfrm>
                <a:off x="1243584" y="1545336"/>
                <a:ext cx="3236976" cy="914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 Accords Portail EG / EUR ELMI</a:t>
                </a:r>
              </a:p>
            </p:txBody>
          </p:sp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id="{66A3C72E-A9F6-4374-53A1-863198A08075}"/>
                  </a:ext>
                </a:extLst>
              </p:cNvPr>
              <p:cNvGrpSpPr/>
              <p:nvPr/>
            </p:nvGrpSpPr>
            <p:grpSpPr>
              <a:xfrm>
                <a:off x="467543" y="1545336"/>
                <a:ext cx="10480873" cy="3191909"/>
                <a:chOff x="467543" y="1545336"/>
                <a:chExt cx="10480873" cy="3191909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204D5E78-52BF-6A02-6D3E-4AE95D8D3379}"/>
                    </a:ext>
                  </a:extLst>
                </p:cNvPr>
                <p:cNvSpPr/>
                <p:nvPr/>
              </p:nvSpPr>
              <p:spPr>
                <a:xfrm>
                  <a:off x="7711442" y="1545336"/>
                  <a:ext cx="3236974" cy="914400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/>
                    <a:t>Accords Université Côte d’Azur </a:t>
                  </a:r>
                </a:p>
              </p:txBody>
            </p:sp>
            <p:sp>
              <p:nvSpPr>
                <p:cNvPr id="11" name="Rectangle : coins arrondis 10">
                  <a:extLst>
                    <a:ext uri="{FF2B5EF4-FFF2-40B4-BE49-F238E27FC236}">
                      <a16:creationId xmlns:a16="http://schemas.microsoft.com/office/drawing/2014/main" id="{4DE9688C-C78E-6FF5-E694-C6DBFA865C5D}"/>
                    </a:ext>
                  </a:extLst>
                </p:cNvPr>
                <p:cNvSpPr/>
                <p:nvPr/>
              </p:nvSpPr>
              <p:spPr>
                <a:xfrm>
                  <a:off x="467543" y="3735934"/>
                  <a:ext cx="1586484" cy="914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600" dirty="0"/>
                    <a:t>Europe</a:t>
                  </a:r>
                  <a:endParaRPr lang="fr-FR" dirty="0"/>
                </a:p>
                <a:p>
                  <a:pPr algn="ctr"/>
                  <a:endParaRPr lang="fr-FR" dirty="0"/>
                </a:p>
                <a:p>
                  <a:pPr algn="ctr"/>
                  <a:r>
                    <a:rPr lang="fr-FR" sz="1050" dirty="0"/>
                    <a:t>ERASMUS+, Suisse</a:t>
                  </a:r>
                </a:p>
              </p:txBody>
            </p:sp>
            <p:sp>
              <p:nvSpPr>
                <p:cNvPr id="14" name="Rectangle : coins arrondis 13">
                  <a:extLst>
                    <a:ext uri="{FF2B5EF4-FFF2-40B4-BE49-F238E27FC236}">
                      <a16:creationId xmlns:a16="http://schemas.microsoft.com/office/drawing/2014/main" id="{FD3E92A8-D1E8-6F99-704F-094866D42BF6}"/>
                    </a:ext>
                  </a:extLst>
                </p:cNvPr>
                <p:cNvSpPr/>
                <p:nvPr/>
              </p:nvSpPr>
              <p:spPr>
                <a:xfrm>
                  <a:off x="6946929" y="3749693"/>
                  <a:ext cx="1921667" cy="987552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/>
                    <a:t>Accords Bilatéraux </a:t>
                  </a:r>
                </a:p>
                <a:p>
                  <a:pPr algn="ctr"/>
                  <a:endParaRPr lang="fr-FR" sz="1200" dirty="0"/>
                </a:p>
                <a:p>
                  <a:pPr algn="ctr"/>
                  <a:r>
                    <a:rPr lang="fr-FR" sz="1200" dirty="0"/>
                    <a:t>Diverses destinations  </a:t>
                  </a:r>
                  <a:endParaRPr lang="fr-FR" dirty="0"/>
                </a:p>
              </p:txBody>
            </p:sp>
            <p:sp>
              <p:nvSpPr>
                <p:cNvPr id="16" name="Ellipse 15">
                  <a:extLst>
                    <a:ext uri="{FF2B5EF4-FFF2-40B4-BE49-F238E27FC236}">
                      <a16:creationId xmlns:a16="http://schemas.microsoft.com/office/drawing/2014/main" id="{7CB6AA70-612E-A823-111D-464FD0ED2680}"/>
                    </a:ext>
                  </a:extLst>
                </p:cNvPr>
                <p:cNvSpPr/>
                <p:nvPr/>
              </p:nvSpPr>
              <p:spPr>
                <a:xfrm>
                  <a:off x="5596128" y="1545336"/>
                  <a:ext cx="1234440" cy="914400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>
                      <a:solidFill>
                        <a:srgbClr val="002060"/>
                      </a:solidFill>
                    </a:rPr>
                    <a:t>Et /ou </a:t>
                  </a:r>
                </a:p>
              </p:txBody>
            </p:sp>
            <p:cxnSp>
              <p:nvCxnSpPr>
                <p:cNvPr id="17" name="Connecteur droit 16">
                  <a:extLst>
                    <a:ext uri="{FF2B5EF4-FFF2-40B4-BE49-F238E27FC236}">
                      <a16:creationId xmlns:a16="http://schemas.microsoft.com/office/drawing/2014/main" id="{B2164BD8-5AAA-39D8-0A8E-37918DE7D1E1}"/>
                    </a:ext>
                  </a:extLst>
                </p:cNvPr>
                <p:cNvCxnSpPr>
                  <a:cxnSpLocks/>
                  <a:stCxn id="16" idx="2"/>
                  <a:endCxn id="8" idx="3"/>
                </p:cNvCxnSpPr>
                <p:nvPr/>
              </p:nvCxnSpPr>
              <p:spPr>
                <a:xfrm flipH="1">
                  <a:off x="4480560" y="2002536"/>
                  <a:ext cx="1115568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necteur droit 17">
                  <a:extLst>
                    <a:ext uri="{FF2B5EF4-FFF2-40B4-BE49-F238E27FC236}">
                      <a16:creationId xmlns:a16="http://schemas.microsoft.com/office/drawing/2014/main" id="{A9ECD09E-D02D-E327-DA1B-917A565B4560}"/>
                    </a:ext>
                  </a:extLst>
                </p:cNvPr>
                <p:cNvCxnSpPr>
                  <a:cxnSpLocks/>
                  <a:stCxn id="10" idx="1"/>
                </p:cNvCxnSpPr>
                <p:nvPr/>
              </p:nvCxnSpPr>
              <p:spPr>
                <a:xfrm flipH="1">
                  <a:off x="6830568" y="2002536"/>
                  <a:ext cx="880874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Rectangle : coins arrondis 18">
                  <a:extLst>
                    <a:ext uri="{FF2B5EF4-FFF2-40B4-BE49-F238E27FC236}">
                      <a16:creationId xmlns:a16="http://schemas.microsoft.com/office/drawing/2014/main" id="{12F83F39-530D-EBD8-084D-2D9C89A93D66}"/>
                    </a:ext>
                  </a:extLst>
                </p:cNvPr>
                <p:cNvSpPr/>
                <p:nvPr/>
              </p:nvSpPr>
              <p:spPr>
                <a:xfrm>
                  <a:off x="3507920" y="3763639"/>
                  <a:ext cx="1693926" cy="914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600" dirty="0"/>
                    <a:t>Hors-Europe</a:t>
                  </a:r>
                  <a:endParaRPr lang="fr-FR" dirty="0"/>
                </a:p>
                <a:p>
                  <a:pPr algn="ctr"/>
                  <a:endParaRPr lang="fr-FR" dirty="0"/>
                </a:p>
                <a:p>
                  <a:pPr algn="ctr"/>
                  <a:r>
                    <a:rPr lang="fr-FR" sz="1100" dirty="0"/>
                    <a:t>Accords spécifiques</a:t>
                  </a:r>
                </a:p>
              </p:txBody>
            </p:sp>
            <p:cxnSp>
              <p:nvCxnSpPr>
                <p:cNvPr id="20" name="Connecteur droit 19">
                  <a:extLst>
                    <a:ext uri="{FF2B5EF4-FFF2-40B4-BE49-F238E27FC236}">
                      <a16:creationId xmlns:a16="http://schemas.microsoft.com/office/drawing/2014/main" id="{19C015D6-9B78-A4BC-C007-CCF6869C7EAE}"/>
                    </a:ext>
                  </a:extLst>
                </p:cNvPr>
                <p:cNvCxnSpPr>
                  <a:stCxn id="8" idx="2"/>
                  <a:endCxn id="11" idx="0"/>
                </p:cNvCxnSpPr>
                <p:nvPr/>
              </p:nvCxnSpPr>
              <p:spPr>
                <a:xfrm flipH="1">
                  <a:off x="1260786" y="2459736"/>
                  <a:ext cx="1601286" cy="127619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necteur droit 21">
                  <a:extLst>
                    <a:ext uri="{FF2B5EF4-FFF2-40B4-BE49-F238E27FC236}">
                      <a16:creationId xmlns:a16="http://schemas.microsoft.com/office/drawing/2014/main" id="{52974CEA-7197-C827-7429-2443F1589CB6}"/>
                    </a:ext>
                  </a:extLst>
                </p:cNvPr>
                <p:cNvCxnSpPr>
                  <a:cxnSpLocks/>
                  <a:stCxn id="10" idx="2"/>
                  <a:endCxn id="14" idx="0"/>
                </p:cNvCxnSpPr>
                <p:nvPr/>
              </p:nvCxnSpPr>
              <p:spPr>
                <a:xfrm flipH="1">
                  <a:off x="7907763" y="2459736"/>
                  <a:ext cx="1422166" cy="128995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necteur droit 24">
                  <a:extLst>
                    <a:ext uri="{FF2B5EF4-FFF2-40B4-BE49-F238E27FC236}">
                      <a16:creationId xmlns:a16="http://schemas.microsoft.com/office/drawing/2014/main" id="{338D4840-EE55-6289-F4FE-37F0AA0A5B0C}"/>
                    </a:ext>
                  </a:extLst>
                </p:cNvPr>
                <p:cNvCxnSpPr>
                  <a:cxnSpLocks/>
                  <a:stCxn id="8" idx="2"/>
                  <a:endCxn id="19" idx="0"/>
                </p:cNvCxnSpPr>
                <p:nvPr/>
              </p:nvCxnSpPr>
              <p:spPr>
                <a:xfrm>
                  <a:off x="2862072" y="2459736"/>
                  <a:ext cx="1492811" cy="130390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E5392E2E-A324-ECF7-9BAC-E7E9CDCAC0A8}"/>
                </a:ext>
              </a:extLst>
            </p:cNvPr>
            <p:cNvSpPr/>
            <p:nvPr/>
          </p:nvSpPr>
          <p:spPr>
            <a:xfrm>
              <a:off x="9446627" y="4345362"/>
              <a:ext cx="2038729" cy="94052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« MOBILITE INTERNATIONALE ERASMUS + »</a:t>
              </a:r>
            </a:p>
          </p:txBody>
        </p: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BD9CCDAD-6C10-CBF2-9BC7-7A1617AA8057}"/>
                </a:ext>
              </a:extLst>
            </p:cNvPr>
            <p:cNvCxnSpPr>
              <a:cxnSpLocks/>
              <a:stCxn id="10" idx="2"/>
              <a:endCxn id="6" idx="0"/>
            </p:cNvCxnSpPr>
            <p:nvPr/>
          </p:nvCxnSpPr>
          <p:spPr>
            <a:xfrm>
              <a:off x="9476233" y="3008376"/>
              <a:ext cx="989759" cy="13369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Ellipse 11">
            <a:extLst>
              <a:ext uri="{FF2B5EF4-FFF2-40B4-BE49-F238E27FC236}">
                <a16:creationId xmlns:a16="http://schemas.microsoft.com/office/drawing/2014/main" id="{092C025E-C9D5-4396-9E12-5C95BA7B5BBD}"/>
              </a:ext>
            </a:extLst>
          </p:cNvPr>
          <p:cNvSpPr/>
          <p:nvPr/>
        </p:nvSpPr>
        <p:spPr>
          <a:xfrm>
            <a:off x="608380" y="1862446"/>
            <a:ext cx="4553657" cy="136983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76200">
                <a:solidFill>
                  <a:schemeClr val="tx1"/>
                </a:solidFill>
              </a:ln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AC058D5B-2CDE-CBA0-D6E0-B7033D6FDFB8}"/>
              </a:ext>
            </a:extLst>
          </p:cNvPr>
          <p:cNvCxnSpPr>
            <a:cxnSpLocks/>
          </p:cNvCxnSpPr>
          <p:nvPr/>
        </p:nvCxnSpPr>
        <p:spPr>
          <a:xfrm>
            <a:off x="608380" y="1224808"/>
            <a:ext cx="453774" cy="76489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342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680857-809E-5449-F449-9F9D778E5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74297" cy="1197345"/>
          </a:xfr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Partenaires Portail EG / EUR ELMI : Europe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0DDAC3-52DC-3EC9-752F-9FCFD3150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77576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dirty="0"/>
              <a:t>Programme Erasmus+ : 70 accords à travers l’Europe, du Portugal à la Norvège, en passant par l’Irlande et la Grèce (entre autres !)</a:t>
            </a:r>
          </a:p>
          <a:p>
            <a:pPr marL="571500" lvl="1" indent="0">
              <a:buClr>
                <a:srgbClr val="0070C0"/>
              </a:buClr>
              <a:buSzPct val="120000"/>
              <a:buNone/>
            </a:pPr>
            <a:endParaRPr lang="fr-FR" u="sng" dirty="0"/>
          </a:p>
          <a:p>
            <a:pPr>
              <a:buClr>
                <a:srgbClr val="0070C0"/>
              </a:buClr>
              <a:buSzPct val="120000"/>
            </a:pPr>
            <a:r>
              <a:rPr lang="fr-FR" dirty="0"/>
              <a:t>Programme Europe Hors Erasmus+ : Suisse (Fribourg, Genève)</a:t>
            </a:r>
          </a:p>
          <a:p>
            <a:pPr marL="114300" indent="0">
              <a:buClr>
                <a:srgbClr val="0070C0"/>
              </a:buClr>
              <a:buSzPct val="120000"/>
              <a:buNone/>
            </a:pPr>
            <a:endParaRPr lang="fr-FR" u="sng" dirty="0"/>
          </a:p>
          <a:p>
            <a:pPr>
              <a:buClr>
                <a:srgbClr val="0070C0"/>
              </a:buClr>
              <a:buSzPct val="120000"/>
            </a:pPr>
            <a:r>
              <a:rPr lang="fr-FR" dirty="0"/>
              <a:t>Double diplomation Licence : 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fr-FR" dirty="0"/>
              <a:t>Cuneo-Torino (Italie) : mobilité en L3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fr-FR" dirty="0"/>
              <a:t>Košice (Slovaquie) : mobilité en L3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fr-FR" dirty="0"/>
              <a:t>Victoria –Berlin (Allemagne) : mobilité en L2</a:t>
            </a:r>
            <a:endParaRPr lang="fr-FR" u="sng" dirty="0"/>
          </a:p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C5DC0E1-AAFB-6AC0-12D9-710753A71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13287"/>
            <a:ext cx="12192000" cy="104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81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680857-809E-5449-F449-9F9D778E5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74297" cy="1197345"/>
          </a:xfr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Partenaires Portail EG / EUR ELMI : Hors-Europe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0DDAC3-52DC-3EC9-752F-9FCFD3150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6897" y="1253331"/>
            <a:ext cx="10515600" cy="4351338"/>
          </a:xfrm>
        </p:spPr>
        <p:txBody>
          <a:bodyPr>
            <a:normAutofit/>
          </a:bodyPr>
          <a:lstStyle/>
          <a:p>
            <a:pPr marL="114300" indent="0">
              <a:buClr>
                <a:srgbClr val="0070C0"/>
              </a:buClr>
              <a:buSzPct val="120000"/>
              <a:buNone/>
            </a:pPr>
            <a:endParaRPr lang="fr-FR" dirty="0"/>
          </a:p>
          <a:p>
            <a:pPr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dirty="0"/>
              <a:t>Campus Raleigh, Caroline du Nord</a:t>
            </a:r>
          </a:p>
          <a:p>
            <a:pPr lvl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dirty="0"/>
              <a:t>En collaboration avec SKEMA : </a:t>
            </a:r>
            <a:r>
              <a:rPr lang="en-US" sz="2000" dirty="0">
                <a:hlinkClick r:id="rId4" tooltip="https://www.skema.edu/en/campus/raleigh"/>
              </a:rPr>
              <a:t>Raleigh campus | SKEMA BUSINESS SCHOOL</a:t>
            </a:r>
            <a:endParaRPr lang="fr-FR" sz="2000" dirty="0">
              <a:latin typeface="+mn-lt"/>
            </a:endParaRPr>
          </a:p>
          <a:p>
            <a:pPr lvl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dirty="0"/>
              <a:t>Mobilité </a:t>
            </a:r>
            <a:r>
              <a:rPr lang="fr-FR" u="sng" dirty="0"/>
              <a:t>au semestre 1 de Licence 2</a:t>
            </a:r>
            <a:r>
              <a:rPr lang="fr-FR" dirty="0"/>
              <a:t> (de mi-Août à mi-décembre)</a:t>
            </a:r>
          </a:p>
          <a:p>
            <a:pPr lvl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dirty="0"/>
              <a:t>Liste de cours déjà fixée; Score minimum de 750 au TOEIC</a:t>
            </a:r>
          </a:p>
          <a:p>
            <a:pPr lvl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dirty="0"/>
              <a:t>Forfait de 2500 euros</a:t>
            </a:r>
          </a:p>
          <a:p>
            <a:pPr marL="571500" lvl="1" indent="0">
              <a:buClr>
                <a:srgbClr val="0070C0"/>
              </a:buClr>
              <a:buSzPct val="120000"/>
              <a:buNone/>
            </a:pPr>
            <a:endParaRPr lang="fr-FR" dirty="0"/>
          </a:p>
          <a:p>
            <a:pPr marL="342900" lvl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800" dirty="0"/>
              <a:t>Université de Laval, Québec</a:t>
            </a:r>
          </a:p>
          <a:p>
            <a:pPr marL="800100" lvl="2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400" dirty="0"/>
              <a:t>Mobilité 1 semestre ou 1 an, niveau Licence </a:t>
            </a:r>
          </a:p>
          <a:p>
            <a:pPr marL="800100" lvl="2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endParaRPr lang="fr-FR" dirty="0"/>
          </a:p>
          <a:p>
            <a:pPr marL="800100" lvl="2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C5DC0E1-AAFB-6AC0-12D9-710753A715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13287"/>
            <a:ext cx="12192000" cy="104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38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4">
          <a:extLst>
            <a:ext uri="{FF2B5EF4-FFF2-40B4-BE49-F238E27FC236}">
              <a16:creationId xmlns:a16="http://schemas.microsoft.com/office/drawing/2014/main" id="{65D5C679-564A-BFF5-EBFE-6825BFA25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37AE5B-F822-13BB-23D4-089E36CF0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74297" cy="1197345"/>
          </a:xfr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Partenaires Portail EG / EUR ELMI : Hors-Europe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6BD3BC-D5AE-8C04-1533-5E409B082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6897" y="1253331"/>
            <a:ext cx="10515600" cy="4351338"/>
          </a:xfrm>
        </p:spPr>
        <p:txBody>
          <a:bodyPr>
            <a:normAutofit/>
          </a:bodyPr>
          <a:lstStyle/>
          <a:p>
            <a:pPr marL="571500" lvl="1" indent="0">
              <a:buClr>
                <a:srgbClr val="0070C0"/>
              </a:buClr>
              <a:buSzPct val="120000"/>
              <a:buNone/>
            </a:pPr>
            <a:endParaRPr lang="fr-FR" dirty="0"/>
          </a:p>
          <a:p>
            <a:pPr marL="342900" lvl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342900" lvl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800" dirty="0"/>
              <a:t>Université de Laval, Québec</a:t>
            </a:r>
          </a:p>
          <a:p>
            <a:pPr marL="800100" lvl="2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400" dirty="0"/>
              <a:t>Programme « Business Entrepreneuriat International »</a:t>
            </a:r>
          </a:p>
          <a:p>
            <a:pPr marL="800100" lvl="2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400" dirty="0"/>
              <a:t>Attention : procédure de candidature distincte</a:t>
            </a:r>
          </a:p>
          <a:p>
            <a:pPr marL="800100" lvl="2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400" dirty="0"/>
              <a:t>Prochaine édition : 4 Mai – 10 Juillet 2026</a:t>
            </a:r>
          </a:p>
          <a:p>
            <a:pPr marL="800100" lvl="2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400" dirty="0"/>
              <a:t>Forfait de 2500 euros</a:t>
            </a:r>
          </a:p>
          <a:p>
            <a:pPr marL="800100" lvl="2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endParaRPr lang="fr-FR" sz="2400" dirty="0"/>
          </a:p>
          <a:p>
            <a:pPr marL="342900" lvl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800" dirty="0"/>
              <a:t>Programme </a:t>
            </a:r>
            <a:r>
              <a:rPr lang="fr-FR" sz="2800" i="1" dirty="0"/>
              <a:t>a priori</a:t>
            </a:r>
            <a:r>
              <a:rPr lang="fr-FR" sz="2800" dirty="0"/>
              <a:t> en complément de votre formation</a:t>
            </a:r>
          </a:p>
          <a:p>
            <a:pPr marL="800100" lvl="2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400" dirty="0"/>
              <a:t>Reconnaissance des crédits à discuter au cas par cas (niveau M)</a:t>
            </a:r>
          </a:p>
          <a:p>
            <a:pPr marL="800100" lvl="2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6275083-CBB4-49E0-C9DA-B34EA8116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13287"/>
            <a:ext cx="12192000" cy="104693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C67FEBC-2AC6-7AA4-FB06-4BD0423A74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6139" y="3139972"/>
            <a:ext cx="2541382" cy="256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0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>
          <a:extLst>
            <a:ext uri="{FF2B5EF4-FFF2-40B4-BE49-F238E27FC236}">
              <a16:creationId xmlns:a16="http://schemas.microsoft.com/office/drawing/2014/main" id="{304DB56F-0B13-31FC-2BBD-4A3102C25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A342F8-29C8-7E9F-B16F-38FF57F71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74297" cy="1197345"/>
          </a:xfr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Programmes d’échange possibles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BC5203-F489-660F-E32D-E489A13DC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33386"/>
            <a:ext cx="10515600" cy="4682177"/>
          </a:xfrm>
        </p:spPr>
        <p:txBody>
          <a:bodyPr>
            <a:normAutofit/>
          </a:bodyPr>
          <a:lstStyle/>
          <a:p>
            <a:pPr marL="571500" lvl="1" indent="0">
              <a:buNone/>
            </a:pPr>
            <a:endParaRPr lang="fr-FR" b="1" dirty="0"/>
          </a:p>
          <a:p>
            <a:pPr marL="628650" indent="-514350">
              <a:buFont typeface="+mj-lt"/>
              <a:buAutoNum type="arabicPeriod"/>
            </a:pPr>
            <a:endParaRPr lang="fr-FR" dirty="0"/>
          </a:p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DA8EB5D-1A72-712E-0C37-4279F8501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13287"/>
            <a:ext cx="12192000" cy="1046932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3A06FFEA-E3E3-3BA8-B775-9DD1E410F1F1}"/>
              </a:ext>
            </a:extLst>
          </p:cNvPr>
          <p:cNvGrpSpPr/>
          <p:nvPr/>
        </p:nvGrpSpPr>
        <p:grpSpPr>
          <a:xfrm>
            <a:off x="669267" y="2063428"/>
            <a:ext cx="10276437" cy="3295828"/>
            <a:chOff x="613847" y="2093976"/>
            <a:chExt cx="10871509" cy="3191910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5127B053-7B0F-3B5E-13D1-94FDC9FE504C}"/>
                </a:ext>
              </a:extLst>
            </p:cNvPr>
            <p:cNvGrpSpPr/>
            <p:nvPr/>
          </p:nvGrpSpPr>
          <p:grpSpPr>
            <a:xfrm>
              <a:off x="613847" y="2093976"/>
              <a:ext cx="10480873" cy="3191909"/>
              <a:chOff x="467543" y="1545336"/>
              <a:chExt cx="10480873" cy="319190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9E951BD-2CD1-BB8A-48B0-174D6D8AEA5F}"/>
                  </a:ext>
                </a:extLst>
              </p:cNvPr>
              <p:cNvSpPr/>
              <p:nvPr/>
            </p:nvSpPr>
            <p:spPr>
              <a:xfrm>
                <a:off x="1243584" y="1545336"/>
                <a:ext cx="3236976" cy="9144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/>
                  <a:t> Accords Portail EG / EUR ELMI</a:t>
                </a:r>
              </a:p>
            </p:txBody>
          </p:sp>
          <p:grpSp>
            <p:nvGrpSpPr>
              <p:cNvPr id="9" name="Groupe 8">
                <a:extLst>
                  <a:ext uri="{FF2B5EF4-FFF2-40B4-BE49-F238E27FC236}">
                    <a16:creationId xmlns:a16="http://schemas.microsoft.com/office/drawing/2014/main" id="{7F4408DC-D78A-C74B-3A6B-8121D88C36EE}"/>
                  </a:ext>
                </a:extLst>
              </p:cNvPr>
              <p:cNvGrpSpPr/>
              <p:nvPr/>
            </p:nvGrpSpPr>
            <p:grpSpPr>
              <a:xfrm>
                <a:off x="467543" y="1545336"/>
                <a:ext cx="10480873" cy="3191909"/>
                <a:chOff x="467543" y="1545336"/>
                <a:chExt cx="10480873" cy="3191909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6592A58D-9E4D-23E2-918F-E454DA139665}"/>
                    </a:ext>
                  </a:extLst>
                </p:cNvPr>
                <p:cNvSpPr/>
                <p:nvPr/>
              </p:nvSpPr>
              <p:spPr>
                <a:xfrm>
                  <a:off x="7711442" y="1545336"/>
                  <a:ext cx="3236974" cy="914400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/>
                    <a:t>Accords Université Côte d’Azur </a:t>
                  </a:r>
                </a:p>
              </p:txBody>
            </p:sp>
            <p:sp>
              <p:nvSpPr>
                <p:cNvPr id="11" name="Rectangle : coins arrondis 10">
                  <a:extLst>
                    <a:ext uri="{FF2B5EF4-FFF2-40B4-BE49-F238E27FC236}">
                      <a16:creationId xmlns:a16="http://schemas.microsoft.com/office/drawing/2014/main" id="{F856C344-65F1-3439-25C5-F78F1D28C228}"/>
                    </a:ext>
                  </a:extLst>
                </p:cNvPr>
                <p:cNvSpPr/>
                <p:nvPr/>
              </p:nvSpPr>
              <p:spPr>
                <a:xfrm>
                  <a:off x="467543" y="3735934"/>
                  <a:ext cx="1586484" cy="914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600" dirty="0"/>
                    <a:t>Europe</a:t>
                  </a:r>
                  <a:endParaRPr lang="fr-FR" dirty="0"/>
                </a:p>
                <a:p>
                  <a:pPr algn="ctr"/>
                  <a:endParaRPr lang="fr-FR" dirty="0"/>
                </a:p>
                <a:p>
                  <a:pPr algn="ctr"/>
                  <a:r>
                    <a:rPr lang="fr-FR" sz="1050" dirty="0"/>
                    <a:t>ERASMUS+, Suisse</a:t>
                  </a:r>
                </a:p>
              </p:txBody>
            </p:sp>
            <p:sp>
              <p:nvSpPr>
                <p:cNvPr id="14" name="Rectangle : coins arrondis 13">
                  <a:extLst>
                    <a:ext uri="{FF2B5EF4-FFF2-40B4-BE49-F238E27FC236}">
                      <a16:creationId xmlns:a16="http://schemas.microsoft.com/office/drawing/2014/main" id="{37616944-9672-458B-D5FC-539532975C16}"/>
                    </a:ext>
                  </a:extLst>
                </p:cNvPr>
                <p:cNvSpPr/>
                <p:nvPr/>
              </p:nvSpPr>
              <p:spPr>
                <a:xfrm>
                  <a:off x="6946929" y="3749693"/>
                  <a:ext cx="1921667" cy="987552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/>
                    <a:t>Accords Bilatéraux </a:t>
                  </a:r>
                </a:p>
                <a:p>
                  <a:pPr algn="ctr"/>
                  <a:endParaRPr lang="fr-FR" sz="1200" dirty="0"/>
                </a:p>
                <a:p>
                  <a:pPr algn="ctr"/>
                  <a:r>
                    <a:rPr lang="fr-FR" sz="1200" dirty="0"/>
                    <a:t>Diverses destinations  </a:t>
                  </a:r>
                  <a:endParaRPr lang="fr-FR" dirty="0"/>
                </a:p>
              </p:txBody>
            </p:sp>
            <p:sp>
              <p:nvSpPr>
                <p:cNvPr id="16" name="Ellipse 15">
                  <a:extLst>
                    <a:ext uri="{FF2B5EF4-FFF2-40B4-BE49-F238E27FC236}">
                      <a16:creationId xmlns:a16="http://schemas.microsoft.com/office/drawing/2014/main" id="{B361A3CE-3A07-540F-AFDC-A9BDC822EFC4}"/>
                    </a:ext>
                  </a:extLst>
                </p:cNvPr>
                <p:cNvSpPr/>
                <p:nvPr/>
              </p:nvSpPr>
              <p:spPr>
                <a:xfrm>
                  <a:off x="5596128" y="1545336"/>
                  <a:ext cx="1234440" cy="914400"/>
                </a:xfrm>
                <a:prstGeom prst="ellipse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dirty="0">
                      <a:solidFill>
                        <a:srgbClr val="002060"/>
                      </a:solidFill>
                    </a:rPr>
                    <a:t>Et /ou </a:t>
                  </a:r>
                </a:p>
              </p:txBody>
            </p:sp>
            <p:cxnSp>
              <p:nvCxnSpPr>
                <p:cNvPr id="17" name="Connecteur droit 16">
                  <a:extLst>
                    <a:ext uri="{FF2B5EF4-FFF2-40B4-BE49-F238E27FC236}">
                      <a16:creationId xmlns:a16="http://schemas.microsoft.com/office/drawing/2014/main" id="{E3D8AF60-0A59-746B-ADBB-BF1DF28D6FAD}"/>
                    </a:ext>
                  </a:extLst>
                </p:cNvPr>
                <p:cNvCxnSpPr>
                  <a:cxnSpLocks/>
                  <a:stCxn id="16" idx="2"/>
                  <a:endCxn id="8" idx="3"/>
                </p:cNvCxnSpPr>
                <p:nvPr/>
              </p:nvCxnSpPr>
              <p:spPr>
                <a:xfrm flipH="1">
                  <a:off x="4480560" y="2002536"/>
                  <a:ext cx="1115568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necteur droit 17">
                  <a:extLst>
                    <a:ext uri="{FF2B5EF4-FFF2-40B4-BE49-F238E27FC236}">
                      <a16:creationId xmlns:a16="http://schemas.microsoft.com/office/drawing/2014/main" id="{7018584C-9B53-010B-5B6D-9E986C634D47}"/>
                    </a:ext>
                  </a:extLst>
                </p:cNvPr>
                <p:cNvCxnSpPr>
                  <a:cxnSpLocks/>
                  <a:stCxn id="10" idx="1"/>
                </p:cNvCxnSpPr>
                <p:nvPr/>
              </p:nvCxnSpPr>
              <p:spPr>
                <a:xfrm flipH="1">
                  <a:off x="6830568" y="2002536"/>
                  <a:ext cx="880874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Rectangle : coins arrondis 18">
                  <a:extLst>
                    <a:ext uri="{FF2B5EF4-FFF2-40B4-BE49-F238E27FC236}">
                      <a16:creationId xmlns:a16="http://schemas.microsoft.com/office/drawing/2014/main" id="{0427FB8C-D1FC-A388-398B-DC7A2659591E}"/>
                    </a:ext>
                  </a:extLst>
                </p:cNvPr>
                <p:cNvSpPr/>
                <p:nvPr/>
              </p:nvSpPr>
              <p:spPr>
                <a:xfrm>
                  <a:off x="3507920" y="3763639"/>
                  <a:ext cx="1693926" cy="91440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600" dirty="0"/>
                    <a:t>Hors-Europe</a:t>
                  </a:r>
                  <a:endParaRPr lang="fr-FR" dirty="0"/>
                </a:p>
                <a:p>
                  <a:pPr algn="ctr"/>
                  <a:endParaRPr lang="fr-FR" dirty="0"/>
                </a:p>
                <a:p>
                  <a:pPr algn="ctr"/>
                  <a:r>
                    <a:rPr lang="fr-FR" sz="1100" dirty="0"/>
                    <a:t>Accords spécifiques</a:t>
                  </a:r>
                </a:p>
              </p:txBody>
            </p:sp>
            <p:cxnSp>
              <p:nvCxnSpPr>
                <p:cNvPr id="20" name="Connecteur droit 19">
                  <a:extLst>
                    <a:ext uri="{FF2B5EF4-FFF2-40B4-BE49-F238E27FC236}">
                      <a16:creationId xmlns:a16="http://schemas.microsoft.com/office/drawing/2014/main" id="{64CEB385-1664-8A27-C026-C89FE44664C7}"/>
                    </a:ext>
                  </a:extLst>
                </p:cNvPr>
                <p:cNvCxnSpPr>
                  <a:cxnSpLocks/>
                  <a:stCxn id="8" idx="2"/>
                  <a:endCxn id="11" idx="0"/>
                </p:cNvCxnSpPr>
                <p:nvPr/>
              </p:nvCxnSpPr>
              <p:spPr>
                <a:xfrm flipH="1">
                  <a:off x="1260786" y="2459736"/>
                  <a:ext cx="1601286" cy="127619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necteur droit 21">
                  <a:extLst>
                    <a:ext uri="{FF2B5EF4-FFF2-40B4-BE49-F238E27FC236}">
                      <a16:creationId xmlns:a16="http://schemas.microsoft.com/office/drawing/2014/main" id="{3838AB43-296D-0A6B-4F15-40B33E25C382}"/>
                    </a:ext>
                  </a:extLst>
                </p:cNvPr>
                <p:cNvCxnSpPr>
                  <a:cxnSpLocks/>
                  <a:stCxn id="10" idx="2"/>
                  <a:endCxn id="14" idx="0"/>
                </p:cNvCxnSpPr>
                <p:nvPr/>
              </p:nvCxnSpPr>
              <p:spPr>
                <a:xfrm flipH="1">
                  <a:off x="7907763" y="2459736"/>
                  <a:ext cx="1422166" cy="128995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necteur droit 24">
                  <a:extLst>
                    <a:ext uri="{FF2B5EF4-FFF2-40B4-BE49-F238E27FC236}">
                      <a16:creationId xmlns:a16="http://schemas.microsoft.com/office/drawing/2014/main" id="{635B06C5-2E79-5BA2-942E-445EBE84C8A9}"/>
                    </a:ext>
                  </a:extLst>
                </p:cNvPr>
                <p:cNvCxnSpPr>
                  <a:cxnSpLocks/>
                  <a:stCxn id="8" idx="2"/>
                  <a:endCxn id="19" idx="0"/>
                </p:cNvCxnSpPr>
                <p:nvPr/>
              </p:nvCxnSpPr>
              <p:spPr>
                <a:xfrm>
                  <a:off x="2862072" y="2459736"/>
                  <a:ext cx="1492811" cy="1303903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8CD8E542-380D-2263-A3EF-1E34036DCD13}"/>
                </a:ext>
              </a:extLst>
            </p:cNvPr>
            <p:cNvSpPr/>
            <p:nvPr/>
          </p:nvSpPr>
          <p:spPr>
            <a:xfrm>
              <a:off x="9446627" y="4345362"/>
              <a:ext cx="2038729" cy="94052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« MOBILITE INTERNATIONALE ERASMUS + »</a:t>
              </a:r>
            </a:p>
          </p:txBody>
        </p: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EFB8AE79-18E4-CD87-548A-C70141E98448}"/>
                </a:ext>
              </a:extLst>
            </p:cNvPr>
            <p:cNvCxnSpPr>
              <a:cxnSpLocks/>
              <a:stCxn id="10" idx="2"/>
              <a:endCxn id="6" idx="0"/>
            </p:cNvCxnSpPr>
            <p:nvPr/>
          </p:nvCxnSpPr>
          <p:spPr>
            <a:xfrm>
              <a:off x="9476233" y="3008376"/>
              <a:ext cx="989759" cy="13369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Ellipse 11">
            <a:extLst>
              <a:ext uri="{FF2B5EF4-FFF2-40B4-BE49-F238E27FC236}">
                <a16:creationId xmlns:a16="http://schemas.microsoft.com/office/drawing/2014/main" id="{75F50E37-FA95-2E45-EF95-BD9DBA1A3F70}"/>
              </a:ext>
            </a:extLst>
          </p:cNvPr>
          <p:cNvSpPr/>
          <p:nvPr/>
        </p:nvSpPr>
        <p:spPr>
          <a:xfrm>
            <a:off x="6859542" y="1868650"/>
            <a:ext cx="4553657" cy="136983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 w="76200">
                <a:solidFill>
                  <a:schemeClr val="tx1"/>
                </a:solidFill>
              </a:ln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634752B3-C6FD-E26E-1581-67400AD64839}"/>
              </a:ext>
            </a:extLst>
          </p:cNvPr>
          <p:cNvCxnSpPr>
            <a:cxnSpLocks/>
          </p:cNvCxnSpPr>
          <p:nvPr/>
        </p:nvCxnSpPr>
        <p:spPr>
          <a:xfrm flipH="1">
            <a:off x="11328494" y="1321006"/>
            <a:ext cx="606206" cy="7731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074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680857-809E-5449-F449-9F9D778E5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959"/>
            <a:ext cx="10374297" cy="1197345"/>
          </a:xfr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Accords Université Côte d’Azur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0DDAC3-52DC-3EC9-752F-9FCFD3150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08507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lvl="1"/>
            <a:endParaRPr lang="fr-FR" b="1" dirty="0"/>
          </a:p>
          <a:p>
            <a:pPr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600" dirty="0"/>
              <a:t>Programme « Mobilité Internationale » Erasmus+</a:t>
            </a:r>
          </a:p>
          <a:p>
            <a:pPr lvl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1900" dirty="0"/>
              <a:t>Date de lancement de la campagne 24/11/2025</a:t>
            </a:r>
          </a:p>
          <a:p>
            <a:pPr lvl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1900" u="sng" dirty="0"/>
              <a:t>S</a:t>
            </a:r>
            <a:r>
              <a:rPr lang="fr-FR" sz="2200" u="sng" dirty="0"/>
              <a:t>upport financier assez confortable</a:t>
            </a:r>
            <a:r>
              <a:rPr lang="fr-FR" sz="2200" dirty="0"/>
              <a:t> :</a:t>
            </a:r>
          </a:p>
          <a:p>
            <a:pPr lvl="2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tx1"/>
                </a:solidFill>
              </a:rPr>
              <a:t>700 euros par mois de bourse de mobilité</a:t>
            </a:r>
          </a:p>
          <a:p>
            <a:pPr lvl="2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1900" b="1" dirty="0">
                <a:solidFill>
                  <a:schemeClr val="tx1"/>
                </a:solidFill>
              </a:rPr>
              <a:t>Participation aux frais de voyage A/R </a:t>
            </a:r>
            <a:r>
              <a:rPr lang="fr-FR" sz="1900" dirty="0"/>
              <a:t>(forfait en fonction de la distance)</a:t>
            </a:r>
          </a:p>
          <a:p>
            <a:pPr marL="571500" lvl="1" indent="0">
              <a:buClr>
                <a:srgbClr val="0070C0"/>
              </a:buClr>
              <a:buSzPct val="120000"/>
              <a:buNone/>
            </a:pPr>
            <a:endParaRPr lang="fr-FR" sz="1900" dirty="0"/>
          </a:p>
          <a:p>
            <a:pPr marL="342900" lvl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600" dirty="0"/>
              <a:t>Accords bilatéraux </a:t>
            </a:r>
          </a:p>
          <a:p>
            <a:pPr marL="800100" lvl="2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1900" dirty="0"/>
              <a:t>UdeM (Montréal), Meiji </a:t>
            </a:r>
            <a:r>
              <a:rPr lang="fr-FR" sz="1900" dirty="0" err="1"/>
              <a:t>Gakuin</a:t>
            </a:r>
            <a:r>
              <a:rPr lang="fr-FR" sz="1900" dirty="0"/>
              <a:t> </a:t>
            </a:r>
            <a:r>
              <a:rPr lang="fr-FR" sz="1900" dirty="0" err="1"/>
              <a:t>University</a:t>
            </a:r>
            <a:r>
              <a:rPr lang="fr-FR" sz="1900" dirty="0"/>
              <a:t> (Tokyo, Japon), National Sun Yat Sen </a:t>
            </a:r>
            <a:r>
              <a:rPr lang="fr-FR" sz="1900" dirty="0" err="1"/>
              <a:t>University</a:t>
            </a:r>
            <a:r>
              <a:rPr lang="fr-FR" sz="1900" dirty="0"/>
              <a:t>, National </a:t>
            </a:r>
            <a:r>
              <a:rPr lang="fr-FR" sz="1900" dirty="0" err="1"/>
              <a:t>Tsing</a:t>
            </a:r>
            <a:r>
              <a:rPr lang="fr-FR" sz="1900" dirty="0"/>
              <a:t> Hua </a:t>
            </a:r>
            <a:r>
              <a:rPr lang="fr-FR" sz="1900" dirty="0" err="1"/>
              <a:t>University</a:t>
            </a:r>
            <a:r>
              <a:rPr lang="fr-FR" sz="1900" dirty="0"/>
              <a:t> (Taïwan)</a:t>
            </a:r>
          </a:p>
          <a:p>
            <a:pPr marL="457200" lvl="2" indent="0">
              <a:buClr>
                <a:srgbClr val="0070C0"/>
              </a:buClr>
              <a:buSzPct val="120000"/>
              <a:buNone/>
            </a:pPr>
            <a:endParaRPr lang="fr-FR" sz="1900" dirty="0"/>
          </a:p>
          <a:p>
            <a:pPr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600" dirty="0"/>
              <a:t>Critères d’éligibilité : </a:t>
            </a:r>
          </a:p>
          <a:p>
            <a:pPr lvl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200" dirty="0"/>
              <a:t>Sélection sur l’ensemble de l’université : moyenne cumulative de 12/20 </a:t>
            </a:r>
            <a:r>
              <a:rPr lang="fr-FR" sz="2200" i="1" dirty="0"/>
              <a:t>a minima</a:t>
            </a:r>
            <a:r>
              <a:rPr lang="fr-FR" sz="2200" dirty="0"/>
              <a:t> (il faut en général davantage)</a:t>
            </a:r>
          </a:p>
          <a:p>
            <a:pPr lvl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200" dirty="0"/>
              <a:t>Double sélection : </a:t>
            </a:r>
            <a:r>
              <a:rPr lang="fr-FR" sz="2200" dirty="0" err="1"/>
              <a:t>UniCA</a:t>
            </a:r>
            <a:r>
              <a:rPr lang="fr-FR" sz="2200" dirty="0"/>
              <a:t> + Université partenaire </a:t>
            </a:r>
          </a:p>
          <a:p>
            <a:pPr lvl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endParaRPr lang="fr-FR" sz="180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C5DC0E1-AAFB-6AC0-12D9-710753A71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13287"/>
            <a:ext cx="12192000" cy="104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38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5C4E6BBC-010B-3E0B-8937-63CAE3BC4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>
            <a:extLst>
              <a:ext uri="{FF2B5EF4-FFF2-40B4-BE49-F238E27FC236}">
                <a16:creationId xmlns:a16="http://schemas.microsoft.com/office/drawing/2014/main" id="{41AD9083-CDD3-4892-9F76-16646113C89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28814" y="647562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fr-FR" dirty="0"/>
              <a:t>Procédures de candidature</a:t>
            </a:r>
            <a:endParaRPr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EB8C6E3A-7439-6029-2868-0BDE9ACB6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026" y="3278076"/>
            <a:ext cx="9144000" cy="1655762"/>
          </a:xfrm>
        </p:spPr>
        <p:txBody>
          <a:bodyPr>
            <a:normAutofit fontScale="92500"/>
          </a:bodyPr>
          <a:lstStyle/>
          <a:p>
            <a:r>
              <a:rPr lang="fr-FR" sz="2800" dirty="0"/>
              <a:t>Pour plus de détails, passez au stand à l’Avant-scène, consultez la page « International » de l’EUR ELMI, ou contactez-nous à</a:t>
            </a:r>
          </a:p>
          <a:p>
            <a:r>
              <a:rPr lang="fr-FR" sz="2800" dirty="0">
                <a:solidFill>
                  <a:srgbClr val="92D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eur-elmi.international@univ-cotedazur.fr</a:t>
            </a:r>
            <a:r>
              <a:rPr lang="fr-FR" sz="2800" dirty="0">
                <a:solidFill>
                  <a:srgbClr val="92D050"/>
                </a:solidFill>
              </a:rPr>
              <a:t>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D17E0C3-F184-6E9E-F7C1-E8406498C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13284"/>
            <a:ext cx="12192000" cy="104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72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680857-809E-5449-F449-9F9D778E5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431" y="260321"/>
            <a:ext cx="9367153" cy="1197345"/>
          </a:xfr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Procédure de candidature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0DDAC3-52DC-3EC9-752F-9FCFD3150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77576"/>
            <a:ext cx="9367153" cy="4351338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b="1" dirty="0"/>
              <a:t>Dates limites de candidature</a:t>
            </a:r>
          </a:p>
          <a:p>
            <a:pPr lvl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200" b="1" dirty="0"/>
              <a:t>Hors – Europe : </a:t>
            </a:r>
            <a:r>
              <a:rPr lang="fr-FR" sz="2200" b="1" dirty="0">
                <a:solidFill>
                  <a:srgbClr val="FF0000"/>
                </a:solidFill>
              </a:rPr>
              <a:t>16/01/2026, à midi </a:t>
            </a:r>
            <a:r>
              <a:rPr lang="fr-FR" sz="2000" dirty="0">
                <a:solidFill>
                  <a:srgbClr val="FF0000"/>
                </a:solidFill>
              </a:rPr>
              <a:t>(à confirmer) </a:t>
            </a:r>
            <a:r>
              <a:rPr lang="fr-FR" sz="2200" b="1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r-FR" sz="2200" u="sng" dirty="0"/>
              <a:t>3 vœux maximum</a:t>
            </a:r>
            <a:endParaRPr lang="fr-FR" sz="2200" b="1" dirty="0">
              <a:solidFill>
                <a:srgbClr val="FF0000"/>
              </a:solidFill>
            </a:endParaRPr>
          </a:p>
          <a:p>
            <a:pPr lvl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200" b="1" dirty="0"/>
              <a:t>Europe : </a:t>
            </a:r>
            <a:r>
              <a:rPr lang="fr-FR" sz="2200" b="1" dirty="0">
                <a:solidFill>
                  <a:srgbClr val="FF0000"/>
                </a:solidFill>
              </a:rPr>
              <a:t>19/02/2026, à midi </a:t>
            </a:r>
            <a:r>
              <a:rPr lang="fr-FR" sz="2200" b="1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fr-FR" sz="2200" u="sng" dirty="0"/>
              <a:t>3 vœux maximum</a:t>
            </a:r>
            <a:endParaRPr lang="fr-FR" sz="2200" b="1" u="sng" dirty="0">
              <a:solidFill>
                <a:srgbClr val="FF0000"/>
              </a:solidFill>
            </a:endParaRPr>
          </a:p>
          <a:p>
            <a:pPr marL="571500" lvl="1" indent="0">
              <a:buClr>
                <a:srgbClr val="0070C0"/>
              </a:buClr>
              <a:buSzPct val="120000"/>
              <a:buNone/>
            </a:pPr>
            <a:endParaRPr lang="fr-FR" b="1" dirty="0">
              <a:solidFill>
                <a:srgbClr val="FF0000"/>
              </a:solidFill>
            </a:endParaRPr>
          </a:p>
          <a:p>
            <a:pPr marL="1028700" lvl="2" indent="0">
              <a:buClr>
                <a:srgbClr val="0070C0"/>
              </a:buClr>
              <a:buSzPct val="120000"/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C5DC0E1-AAFB-6AC0-12D9-710753A71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13287"/>
            <a:ext cx="12192000" cy="104693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CF93F57-6A2B-E837-8C6B-73162EFD46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340" y="3040677"/>
            <a:ext cx="841057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9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680857-809E-5449-F449-9F9D778E5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432" y="260321"/>
            <a:ext cx="6178062" cy="1197345"/>
          </a:xfr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Procédure de candidature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0DDAC3-52DC-3EC9-752F-9FCFD3150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0615" y="1468987"/>
            <a:ext cx="6617677" cy="4351338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000" b="1" dirty="0"/>
              <a:t>Dates limites de candidature</a:t>
            </a:r>
          </a:p>
          <a:p>
            <a:pPr lvl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1800" b="1" dirty="0"/>
              <a:t>Hors-Europe : </a:t>
            </a:r>
            <a:r>
              <a:rPr lang="fr-FR" sz="1800" b="1" dirty="0">
                <a:solidFill>
                  <a:srgbClr val="FF0000"/>
                </a:solidFill>
              </a:rPr>
              <a:t>16/01/2026, à midi </a:t>
            </a:r>
            <a:r>
              <a:rPr lang="fr-FR" sz="1800" dirty="0">
                <a:solidFill>
                  <a:srgbClr val="FF0000"/>
                </a:solidFill>
              </a:rPr>
              <a:t>(à confirmer) </a:t>
            </a:r>
            <a:endParaRPr lang="fr-FR" sz="1800" b="1" dirty="0">
              <a:solidFill>
                <a:srgbClr val="FF0000"/>
              </a:solidFill>
            </a:endParaRPr>
          </a:p>
          <a:p>
            <a:pPr lvl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1800" b="1" dirty="0"/>
              <a:t>Europe : </a:t>
            </a:r>
            <a:r>
              <a:rPr lang="fr-FR" sz="1800" b="1" dirty="0">
                <a:solidFill>
                  <a:srgbClr val="FF0000"/>
                </a:solidFill>
              </a:rPr>
              <a:t>19/02/2026, à midi</a:t>
            </a:r>
            <a:endParaRPr lang="fr-FR" sz="1800" b="1" dirty="0">
              <a:solidFill>
                <a:schemeClr val="tx1"/>
              </a:solidFill>
            </a:endParaRPr>
          </a:p>
          <a:p>
            <a:pPr marL="571500" lvl="1" indent="0">
              <a:buClr>
                <a:srgbClr val="0070C0"/>
              </a:buClr>
              <a:buSzPct val="120000"/>
              <a:buNone/>
            </a:pP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C5DC0E1-AAFB-6AC0-12D9-710753A71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13287"/>
            <a:ext cx="12192000" cy="104693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C33CCAC-EE5B-4D7A-810D-3E5B065A5F3E}"/>
              </a:ext>
            </a:extLst>
          </p:cNvPr>
          <p:cNvSpPr/>
          <p:nvPr/>
        </p:nvSpPr>
        <p:spPr>
          <a:xfrm>
            <a:off x="3031880" y="2566070"/>
            <a:ext cx="1591408" cy="694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Candidature à la mobilité sortante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579B32-CA9A-4905-8EFE-9E5CB83B5C7A}"/>
              </a:ext>
            </a:extLst>
          </p:cNvPr>
          <p:cNvSpPr/>
          <p:nvPr/>
        </p:nvSpPr>
        <p:spPr>
          <a:xfrm>
            <a:off x="1163278" y="3707787"/>
            <a:ext cx="1481504" cy="694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Candidature Europe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2BBBD9-A8B4-40EB-8006-218857D71753}"/>
              </a:ext>
            </a:extLst>
          </p:cNvPr>
          <p:cNvSpPr/>
          <p:nvPr/>
        </p:nvSpPr>
        <p:spPr>
          <a:xfrm>
            <a:off x="5270254" y="3707787"/>
            <a:ext cx="1481504" cy="694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Candidature Hors Europe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D10E6D8B-1449-4F4C-914F-9EEA3C3204C8}"/>
              </a:ext>
            </a:extLst>
          </p:cNvPr>
          <p:cNvGrpSpPr/>
          <p:nvPr/>
        </p:nvGrpSpPr>
        <p:grpSpPr>
          <a:xfrm>
            <a:off x="7934560" y="-121558"/>
            <a:ext cx="3932261" cy="6764439"/>
            <a:chOff x="8165538" y="0"/>
            <a:chExt cx="3932261" cy="6764439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ED2A9F0F-8BA8-404C-B8BB-98812384E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65538" y="0"/>
              <a:ext cx="3932261" cy="4176122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E252719B-FCDC-4DFF-BF3A-7F7FCC1AC5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7959"/>
            <a:stretch/>
          </p:blipFill>
          <p:spPr>
            <a:xfrm>
              <a:off x="8224407" y="4176122"/>
              <a:ext cx="2905061" cy="2588317"/>
            </a:xfrm>
            <a:prstGeom prst="rect">
              <a:avLst/>
            </a:prstGeom>
          </p:spPr>
        </p:pic>
      </p:grpSp>
      <p:sp>
        <p:nvSpPr>
          <p:cNvPr id="5" name="Ellipse 4">
            <a:extLst>
              <a:ext uri="{FF2B5EF4-FFF2-40B4-BE49-F238E27FC236}">
                <a16:creationId xmlns:a16="http://schemas.microsoft.com/office/drawing/2014/main" id="{76E5F4FD-462D-4BB1-9CA5-E1313DC19D8B}"/>
              </a:ext>
            </a:extLst>
          </p:cNvPr>
          <p:cNvSpPr/>
          <p:nvPr/>
        </p:nvSpPr>
        <p:spPr>
          <a:xfrm>
            <a:off x="3471322" y="3785944"/>
            <a:ext cx="975946" cy="59764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Et/Ou</a:t>
            </a:r>
            <a:endParaRPr lang="fr-FR" dirty="0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C8C89F53-5873-49D6-98A9-2443AECD3546}"/>
              </a:ext>
            </a:extLst>
          </p:cNvPr>
          <p:cNvCxnSpPr>
            <a:stCxn id="4" idx="2"/>
            <a:endCxn id="6" idx="0"/>
          </p:cNvCxnSpPr>
          <p:nvPr/>
        </p:nvCxnSpPr>
        <p:spPr>
          <a:xfrm flipH="1">
            <a:off x="1904030" y="3260662"/>
            <a:ext cx="1923554" cy="447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0DFA3B20-F7B6-4E47-8F41-60149CF06787}"/>
              </a:ext>
            </a:extLst>
          </p:cNvPr>
          <p:cNvCxnSpPr>
            <a:stCxn id="4" idx="2"/>
            <a:endCxn id="8" idx="0"/>
          </p:cNvCxnSpPr>
          <p:nvPr/>
        </p:nvCxnSpPr>
        <p:spPr>
          <a:xfrm>
            <a:off x="3827584" y="3260662"/>
            <a:ext cx="2183422" cy="447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D7380453-6E0E-448E-9664-CAD1DB00D124}"/>
              </a:ext>
            </a:extLst>
          </p:cNvPr>
          <p:cNvGrpSpPr/>
          <p:nvPr/>
        </p:nvGrpSpPr>
        <p:grpSpPr>
          <a:xfrm>
            <a:off x="1031947" y="4619807"/>
            <a:ext cx="5985446" cy="1895110"/>
            <a:chOff x="1031947" y="4619807"/>
            <a:chExt cx="5985446" cy="1895110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19AE8035-0A09-41E2-8F7D-33B2B2345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72165" y="4619807"/>
              <a:ext cx="5845228" cy="1895110"/>
            </a:xfrm>
            <a:prstGeom prst="rect">
              <a:avLst/>
            </a:prstGeom>
          </p:spPr>
        </p:pic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041FD12E-DF5A-4109-AB84-84A0B9891F7C}"/>
                </a:ext>
              </a:extLst>
            </p:cNvPr>
            <p:cNvSpPr/>
            <p:nvPr/>
          </p:nvSpPr>
          <p:spPr>
            <a:xfrm>
              <a:off x="1031947" y="5171084"/>
              <a:ext cx="5744722" cy="68831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5988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680857-809E-5449-F449-9F9D778E5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74297" cy="1197345"/>
          </a:xfr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Pour aujourd’hui…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0DDAC3-52DC-3EC9-752F-9FCFD3150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50144"/>
            <a:ext cx="10515600" cy="4351338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/>
              <a:t>Présentation du principe général d’une « mobilité d’études »</a:t>
            </a:r>
          </a:p>
          <a:p>
            <a:r>
              <a:rPr lang="fr-FR" dirty="0"/>
              <a:t>Principales étapes de la procédure de candidature</a:t>
            </a:r>
          </a:p>
          <a:p>
            <a:r>
              <a:rPr lang="fr-FR" dirty="0"/>
              <a:t>Bourses et aides financières à la mobilité</a:t>
            </a:r>
          </a:p>
          <a:p>
            <a:pPr marL="114300" indent="0">
              <a:buNone/>
            </a:pPr>
            <a:endParaRPr lang="fr-FR" dirty="0"/>
          </a:p>
          <a:p>
            <a:r>
              <a:rPr lang="fr-FR" u="sng" dirty="0"/>
              <a:t>Pour plus d’informations détaillées, RDV à l’avant-scène !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C5DC0E1-AAFB-6AC0-12D9-710753A71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13287"/>
            <a:ext cx="12192000" cy="104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26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680857-809E-5449-F449-9F9D778E5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959"/>
            <a:ext cx="10374297" cy="1197345"/>
          </a:xfr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Réponses aux candidatures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0DDAC3-52DC-3EC9-752F-9FCFD3150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77576"/>
            <a:ext cx="10515600" cy="4351338"/>
          </a:xfrm>
        </p:spPr>
        <p:txBody>
          <a:bodyPr>
            <a:normAutofit/>
          </a:bodyPr>
          <a:lstStyle/>
          <a:p>
            <a:pPr lvl="1"/>
            <a:endParaRPr lang="fr-FR" b="1" dirty="0"/>
          </a:p>
          <a:p>
            <a:pPr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Pour les partenaires Portail EG / EUR ELMI : </a:t>
            </a:r>
            <a:r>
              <a:rPr lang="fr-FR" b="1" dirty="0">
                <a:solidFill>
                  <a:schemeClr val="tx1"/>
                </a:solidFill>
              </a:rPr>
              <a:t>mars 2026</a:t>
            </a:r>
          </a:p>
          <a:p>
            <a:pPr marL="571500" lvl="1" indent="0">
              <a:buClr>
                <a:srgbClr val="0070C0"/>
              </a:buClr>
              <a:buSzPct val="120000"/>
              <a:buNone/>
            </a:pPr>
            <a:endParaRPr lang="fr-FR" b="1" dirty="0">
              <a:solidFill>
                <a:srgbClr val="FF0000"/>
              </a:solidFill>
            </a:endParaRPr>
          </a:p>
          <a:p>
            <a:pPr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Pour les partenaires Université Côte d’Azur :</a:t>
            </a:r>
          </a:p>
          <a:p>
            <a:pPr lvl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Réponse Université Côte d’Azur : </a:t>
            </a:r>
            <a:r>
              <a:rPr lang="fr-FR" b="1" dirty="0">
                <a:solidFill>
                  <a:schemeClr val="tx1"/>
                </a:solidFill>
              </a:rPr>
              <a:t>mi-février 2026</a:t>
            </a:r>
          </a:p>
          <a:p>
            <a:pPr lvl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Réponse Commission université partenaire : </a:t>
            </a:r>
            <a:r>
              <a:rPr lang="fr-FR" b="1" dirty="0">
                <a:solidFill>
                  <a:schemeClr val="tx1"/>
                </a:solidFill>
              </a:rPr>
              <a:t>début juin 2026</a:t>
            </a:r>
          </a:p>
          <a:p>
            <a:pPr lvl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endParaRPr lang="fr-FR" b="1" dirty="0">
              <a:solidFill>
                <a:schemeClr val="tx1"/>
              </a:solidFill>
            </a:endParaRPr>
          </a:p>
          <a:p>
            <a:pPr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b="1" u="sng" dirty="0">
                <a:solidFill>
                  <a:schemeClr val="tx1"/>
                </a:solidFill>
              </a:rPr>
              <a:t>Toutes les candidatures recevront une réponse par mail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C5DC0E1-AAFB-6AC0-12D9-710753A71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13287"/>
            <a:ext cx="12192000" cy="104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87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328814" y="52455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fr-FR" dirty="0"/>
              <a:t>Bourses de mobilité</a:t>
            </a:r>
            <a:br>
              <a:rPr lang="fr-FR" dirty="0"/>
            </a:br>
            <a:endParaRPr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0A4D9442-4776-4814-C776-EE081B0FC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026" y="3278076"/>
            <a:ext cx="9144000" cy="1655762"/>
          </a:xfrm>
        </p:spPr>
        <p:txBody>
          <a:bodyPr>
            <a:normAutofit fontScale="92500"/>
          </a:bodyPr>
          <a:lstStyle/>
          <a:p>
            <a:r>
              <a:rPr lang="fr-FR" sz="2800" dirty="0"/>
              <a:t>Pour plus de détails, passez au stand à l’Avant-scène, consultez la page « International » de l’EUR ELMI, ou contactez-nous à </a:t>
            </a:r>
          </a:p>
          <a:p>
            <a:r>
              <a:rPr lang="fr-FR" sz="2800" dirty="0">
                <a:solidFill>
                  <a:srgbClr val="92D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eur-elmi.international@univ-cotedazur.fr</a:t>
            </a:r>
            <a:r>
              <a:rPr lang="fr-FR" sz="2800" dirty="0">
                <a:solidFill>
                  <a:srgbClr val="92D050"/>
                </a:solidFill>
              </a:rPr>
              <a:t>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4787B4C-BE7F-0FD2-C837-9B8A4CA12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13284"/>
            <a:ext cx="12192000" cy="104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06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680857-809E-5449-F449-9F9D778E5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959"/>
            <a:ext cx="10374297" cy="1197345"/>
          </a:xfr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Bourses de mobilité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0DDAC3-52DC-3EC9-752F-9FCFD3150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77576"/>
            <a:ext cx="10515600" cy="4351338"/>
          </a:xfrm>
        </p:spPr>
        <p:txBody>
          <a:bodyPr>
            <a:normAutofit lnSpcReduction="10000"/>
          </a:bodyPr>
          <a:lstStyle/>
          <a:p>
            <a:pPr lvl="1"/>
            <a:endParaRPr lang="fr-FR" b="1" dirty="0"/>
          </a:p>
          <a:p>
            <a:pPr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Idée générale : </a:t>
            </a:r>
            <a:r>
              <a:rPr lang="fr-FR" i="1" dirty="0">
                <a:solidFill>
                  <a:schemeClr val="tx1"/>
                </a:solidFill>
              </a:rPr>
              <a:t>quelle que soit votre situation financière actuelle, le financement de votre mobilité ne doit pas être un problème !</a:t>
            </a:r>
          </a:p>
          <a:p>
            <a:pPr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Vous faites votre demande de bourse et la DDIE vous attribue la ou les bourses les plus avantageuses selon votre situation.</a:t>
            </a:r>
          </a:p>
          <a:p>
            <a:pPr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Bourses possibles (possiblement cumulables !)</a:t>
            </a:r>
          </a:p>
          <a:p>
            <a:pPr lvl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ERASMUS+ (Europe et programme « Mobilité internationale »)</a:t>
            </a:r>
          </a:p>
          <a:p>
            <a:pPr lvl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AMI-MESR du Ministère de l’Enseignement Supérieur et de la Recherche</a:t>
            </a:r>
          </a:p>
          <a:p>
            <a:pPr lvl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PRAME Etudes et PRAME Stage de la Région PACA (non cumulable)</a:t>
            </a:r>
          </a:p>
          <a:p>
            <a:pPr lvl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Bourses d’excellence de l’EUR ELMI (</a:t>
            </a:r>
            <a:r>
              <a:rPr lang="fr-FR" i="1" dirty="0">
                <a:solidFill>
                  <a:schemeClr val="tx1"/>
                </a:solidFill>
              </a:rPr>
              <a:t>a priori </a:t>
            </a:r>
            <a:r>
              <a:rPr lang="fr-FR" dirty="0">
                <a:solidFill>
                  <a:schemeClr val="tx1"/>
                </a:solidFill>
              </a:rPr>
              <a:t>5000 euros pour un an)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C5DC0E1-AAFB-6AC0-12D9-710753A71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13287"/>
            <a:ext cx="12192000" cy="104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24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4">
          <a:extLst>
            <a:ext uri="{FF2B5EF4-FFF2-40B4-BE49-F238E27FC236}">
              <a16:creationId xmlns:a16="http://schemas.microsoft.com/office/drawing/2014/main" id="{3181D295-2F8E-F5ED-E6B2-1526A40CB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3D485C-8026-BE55-3FFE-7D85435D3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959"/>
            <a:ext cx="10374297" cy="1197345"/>
          </a:xfr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Bourses de mobilité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BC9DFD2-BF13-5221-2AF3-DE39E2378B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13287"/>
            <a:ext cx="12192000" cy="1046932"/>
          </a:xfrm>
          <a:prstGeom prst="rect">
            <a:avLst/>
          </a:prstGeom>
        </p:spPr>
      </p:pic>
      <p:pic>
        <p:nvPicPr>
          <p:cNvPr id="5" name="Image 4" descr="Une image contenant motif, capture d’écran, noir et blanc&#10;&#10;Le contenu généré par l’IA peut être incorrect.">
            <a:extLst>
              <a:ext uri="{FF2B5EF4-FFF2-40B4-BE49-F238E27FC236}">
                <a16:creationId xmlns:a16="http://schemas.microsoft.com/office/drawing/2014/main" id="{511ACF90-4AA3-A3CA-2044-F6E2E2E203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2273" y="1701705"/>
            <a:ext cx="4087454" cy="408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038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0DDAC3-52DC-3EC9-752F-9FCFD3150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1" y="1749615"/>
            <a:ext cx="5157787" cy="745472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EUROPE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AD2509E-F44A-09A3-2700-3D6ACA081C0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31028" y="2652165"/>
            <a:ext cx="5864972" cy="3684588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000" u="sng" dirty="0"/>
              <a:t>Non-boursier(e) CROUS </a:t>
            </a:r>
            <a:r>
              <a:rPr lang="fr-FR" sz="1400" u="sng" dirty="0">
                <a:sym typeface="Wingdings" panose="05000000000000000000" pitchFamily="2" charset="2"/>
              </a:rPr>
              <a:t></a:t>
            </a:r>
            <a:r>
              <a:rPr lang="fr-FR" sz="2000" u="sng" dirty="0"/>
              <a:t> ERASMUS+</a:t>
            </a:r>
          </a:p>
          <a:p>
            <a:pPr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000" u="sng" dirty="0"/>
              <a:t>Boursier(e) du CROUS </a:t>
            </a:r>
            <a:r>
              <a:rPr lang="fr-FR" sz="1400" u="sng" dirty="0">
                <a:sym typeface="Wingdings" panose="05000000000000000000" pitchFamily="2" charset="2"/>
              </a:rPr>
              <a:t></a:t>
            </a:r>
            <a:r>
              <a:rPr lang="fr-FR" sz="2000" u="sng" dirty="0"/>
              <a:t> ERASMUS+ </a:t>
            </a:r>
            <a:r>
              <a:rPr lang="fr-FR" sz="2000" i="1" u="sng" dirty="0"/>
              <a:t>et</a:t>
            </a:r>
            <a:r>
              <a:rPr lang="fr-FR" sz="2000" u="sng" dirty="0"/>
              <a:t> AMI-MESR</a:t>
            </a:r>
          </a:p>
          <a:p>
            <a:pPr marL="114300" indent="0">
              <a:buClr>
                <a:srgbClr val="7030A0"/>
              </a:buClr>
              <a:buSzPct val="120000"/>
              <a:buNone/>
            </a:pPr>
            <a:endParaRPr lang="fr-FR" sz="2000" u="sng" dirty="0"/>
          </a:p>
          <a:p>
            <a:pPr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000" b="1" dirty="0"/>
              <a:t>Bourse ERASMUS+</a:t>
            </a:r>
          </a:p>
          <a:p>
            <a:pPr lvl="1"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1600" dirty="0"/>
              <a:t>Entre 350 et 450€ par mois, en fonction des pays, et forfait voyage</a:t>
            </a:r>
          </a:p>
          <a:p>
            <a:pPr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000" b="1" dirty="0"/>
              <a:t>Bourse AMI-MESR</a:t>
            </a:r>
          </a:p>
          <a:p>
            <a:pPr lvl="1"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1600" dirty="0"/>
              <a:t>400€ par mois</a:t>
            </a:r>
          </a:p>
          <a:p>
            <a:pPr lvl="1"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endParaRPr lang="fr-FR" sz="1600" dirty="0"/>
          </a:p>
          <a:p>
            <a:pPr lvl="1"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endParaRPr lang="fr-FR" sz="160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C5DC0E1-AAFB-6AC0-12D9-710753A71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13287"/>
            <a:ext cx="12192000" cy="1046932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ACC5AA6-08D0-5D70-CC50-7A9C6407638D}"/>
              </a:ext>
            </a:extLst>
          </p:cNvPr>
          <p:cNvSpPr txBox="1">
            <a:spLocks/>
          </p:cNvSpPr>
          <p:nvPr/>
        </p:nvSpPr>
        <p:spPr>
          <a:xfrm>
            <a:off x="838200" y="410959"/>
            <a:ext cx="10374297" cy="1197345"/>
          </a:xfrm>
          <a:prstGeom prst="rect">
            <a:avLst/>
          </a:prstGeom>
          <a:ln w="762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fr-FR" dirty="0">
                <a:solidFill>
                  <a:srgbClr val="0070C0"/>
                </a:solidFill>
              </a:rPr>
              <a:t>Bourses de mobilité </a:t>
            </a:r>
            <a:r>
              <a:rPr lang="fr-FR" u="sng" dirty="0">
                <a:solidFill>
                  <a:srgbClr val="0070C0"/>
                </a:solidFill>
              </a:rPr>
              <a:t>ÉTUDES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394EECA-B738-0125-9A7C-954E8EFED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162" y="1831999"/>
            <a:ext cx="1250784" cy="976025"/>
          </a:xfrm>
          <a:prstGeom prst="rect">
            <a:avLst/>
          </a:prstGeom>
        </p:spPr>
      </p:pic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EDEDAFA9-EAFA-08F4-88D2-E960F9DA12C9}"/>
              </a:ext>
            </a:extLst>
          </p:cNvPr>
          <p:cNvSpPr txBox="1">
            <a:spLocks/>
          </p:cNvSpPr>
          <p:nvPr/>
        </p:nvSpPr>
        <p:spPr>
          <a:xfrm>
            <a:off x="5729479" y="1736522"/>
            <a:ext cx="5157787" cy="745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fr-FR" dirty="0"/>
              <a:t>HORS-EUROPE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1120B65-0484-E3BF-5B1D-A61165E551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1551" y="1725539"/>
            <a:ext cx="1133131" cy="1188943"/>
          </a:xfrm>
          <a:prstGeom prst="rect">
            <a:avLst/>
          </a:prstGeom>
        </p:spPr>
      </p:pic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9707D753-53AB-3D18-6882-7019C70A47BE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6378744" y="2664815"/>
            <a:ext cx="5460329" cy="3684588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000" u="sng" dirty="0"/>
              <a:t>Non-boursier(e) CROUS </a:t>
            </a:r>
            <a:r>
              <a:rPr lang="fr-FR" sz="1400" u="sng" dirty="0">
                <a:sym typeface="Wingdings" panose="05000000000000000000" pitchFamily="2" charset="2"/>
              </a:rPr>
              <a:t></a:t>
            </a:r>
            <a:r>
              <a:rPr lang="fr-FR" sz="2000" u="sng" dirty="0"/>
              <a:t> PRAME Etudes</a:t>
            </a:r>
          </a:p>
          <a:p>
            <a:pPr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000" u="sng" dirty="0"/>
              <a:t>Boursier(e) du CROUS </a:t>
            </a:r>
            <a:r>
              <a:rPr lang="fr-FR" sz="1400" u="sng" dirty="0">
                <a:sym typeface="Wingdings" panose="05000000000000000000" pitchFamily="2" charset="2"/>
              </a:rPr>
              <a:t></a:t>
            </a:r>
            <a:r>
              <a:rPr lang="fr-FR" sz="2000" u="sng" dirty="0"/>
              <a:t> PRAME Etudes </a:t>
            </a:r>
            <a:r>
              <a:rPr lang="fr-FR" sz="2000" i="1" u="sng" dirty="0"/>
              <a:t>ou </a:t>
            </a:r>
            <a:r>
              <a:rPr lang="fr-FR" sz="2000" u="sng" dirty="0"/>
              <a:t>AMI-MESR</a:t>
            </a:r>
          </a:p>
          <a:p>
            <a:pPr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000" b="1" dirty="0"/>
              <a:t>Bourse PRAME Etudes</a:t>
            </a:r>
          </a:p>
          <a:p>
            <a:pPr lvl="1"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1600" dirty="0"/>
              <a:t>125€ / semaine pour résidents PACA (max 2500€)</a:t>
            </a:r>
          </a:p>
          <a:p>
            <a:pPr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000" b="1" dirty="0"/>
              <a:t>Bourse AMI-MESR</a:t>
            </a:r>
          </a:p>
          <a:p>
            <a:pPr lvl="1"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1600" dirty="0"/>
              <a:t>400€ par mois</a:t>
            </a:r>
          </a:p>
          <a:p>
            <a:pPr lvl="1"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endParaRPr lang="fr-FR" sz="1600" dirty="0"/>
          </a:p>
          <a:p>
            <a:pPr lvl="1"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endParaRPr lang="fr-FR" sz="1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57265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0DDAC3-52DC-3EC9-752F-9FCFD3150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1" y="1749615"/>
            <a:ext cx="5157787" cy="745472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EUROPE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C5DC0E1-AAFB-6AC0-12D9-710753A71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13287"/>
            <a:ext cx="12192000" cy="1046932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ACC5AA6-08D0-5D70-CC50-7A9C6407638D}"/>
              </a:ext>
            </a:extLst>
          </p:cNvPr>
          <p:cNvSpPr txBox="1">
            <a:spLocks/>
          </p:cNvSpPr>
          <p:nvPr/>
        </p:nvSpPr>
        <p:spPr>
          <a:xfrm>
            <a:off x="838200" y="410959"/>
            <a:ext cx="10374297" cy="1197345"/>
          </a:xfrm>
          <a:prstGeom prst="rect">
            <a:avLst/>
          </a:prstGeom>
          <a:ln w="76200" cap="flat" cmpd="sng" algn="ctr">
            <a:solidFill>
              <a:srgbClr val="0070C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fr-FR" dirty="0">
                <a:solidFill>
                  <a:srgbClr val="0070C0"/>
                </a:solidFill>
              </a:rPr>
              <a:t>Bourses de mobilité </a:t>
            </a:r>
            <a:r>
              <a:rPr lang="fr-FR" u="sng" dirty="0">
                <a:solidFill>
                  <a:srgbClr val="0070C0"/>
                </a:solidFill>
              </a:rPr>
              <a:t>STAGE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394EECA-B738-0125-9A7C-954E8EFEDE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162" y="1831999"/>
            <a:ext cx="1250784" cy="976025"/>
          </a:xfrm>
          <a:prstGeom prst="rect">
            <a:avLst/>
          </a:prstGeom>
        </p:spPr>
      </p:pic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EDEDAFA9-EAFA-08F4-88D2-E960F9DA12C9}"/>
              </a:ext>
            </a:extLst>
          </p:cNvPr>
          <p:cNvSpPr txBox="1">
            <a:spLocks/>
          </p:cNvSpPr>
          <p:nvPr/>
        </p:nvSpPr>
        <p:spPr>
          <a:xfrm>
            <a:off x="5729479" y="1736522"/>
            <a:ext cx="5157787" cy="745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fr-FR" dirty="0"/>
              <a:t>HORS-EUROPE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B1120B65-0484-E3BF-5B1D-A61165E551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1551" y="1725539"/>
            <a:ext cx="1133131" cy="1188943"/>
          </a:xfrm>
          <a:prstGeom prst="rect">
            <a:avLst/>
          </a:prstGeom>
        </p:spPr>
      </p:pic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9707D753-53AB-3D18-6882-7019C70A47BE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6378744" y="2664815"/>
            <a:ext cx="5460329" cy="3684588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000" u="sng" dirty="0"/>
              <a:t>Non-boursier(e) CROUS </a:t>
            </a:r>
            <a:r>
              <a:rPr lang="fr-FR" sz="1400" u="sng" dirty="0">
                <a:sym typeface="Wingdings" panose="05000000000000000000" pitchFamily="2" charset="2"/>
              </a:rPr>
              <a:t></a:t>
            </a:r>
            <a:r>
              <a:rPr lang="fr-FR" sz="2000" u="sng" dirty="0"/>
              <a:t> PRAME Stage</a:t>
            </a:r>
          </a:p>
          <a:p>
            <a:pPr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000" u="sng" dirty="0"/>
              <a:t>Boursier(e) du CROUS </a:t>
            </a:r>
            <a:r>
              <a:rPr lang="fr-FR" sz="1400" u="sng" dirty="0">
                <a:sym typeface="Wingdings" panose="05000000000000000000" pitchFamily="2" charset="2"/>
              </a:rPr>
              <a:t></a:t>
            </a:r>
            <a:r>
              <a:rPr lang="fr-FR" sz="2000" u="sng" dirty="0"/>
              <a:t> PRAME Stage </a:t>
            </a:r>
            <a:r>
              <a:rPr lang="fr-FR" sz="2000" i="1" u="sng" dirty="0"/>
              <a:t>ou </a:t>
            </a:r>
            <a:r>
              <a:rPr lang="fr-FR" sz="2000" u="sng" dirty="0"/>
              <a:t>AMI-MESR</a:t>
            </a:r>
          </a:p>
          <a:p>
            <a:pPr marL="114300" indent="0">
              <a:buClr>
                <a:srgbClr val="7030A0"/>
              </a:buClr>
              <a:buSzPct val="120000"/>
              <a:buNone/>
            </a:pPr>
            <a:endParaRPr lang="fr-FR" sz="2000" u="sng" dirty="0"/>
          </a:p>
          <a:p>
            <a:pPr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000" b="1" dirty="0"/>
              <a:t>Bourse AMI-MESR</a:t>
            </a:r>
          </a:p>
          <a:p>
            <a:pPr lvl="1"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1600" dirty="0"/>
              <a:t>400€ par mois</a:t>
            </a:r>
          </a:p>
          <a:p>
            <a:pPr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000" b="1" dirty="0"/>
              <a:t>Bourse PRAME</a:t>
            </a:r>
          </a:p>
          <a:p>
            <a:pPr lvl="1"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1600" dirty="0"/>
              <a:t>125€ / semaine pour résidents PACA (max 2500€)</a:t>
            </a:r>
          </a:p>
          <a:p>
            <a:pPr marL="571500" lvl="1" indent="0">
              <a:buClr>
                <a:srgbClr val="7030A0"/>
              </a:buClr>
              <a:buSzPct val="120000"/>
              <a:buNone/>
            </a:pPr>
            <a:endParaRPr lang="fr-FR" sz="1600" dirty="0"/>
          </a:p>
          <a:p>
            <a:pPr lvl="1"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endParaRPr lang="fr-FR" sz="1600" dirty="0"/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AD2509E-F44A-09A3-2700-3D6ACA081C0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17983" y="2582964"/>
            <a:ext cx="5864972" cy="3684588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000" u="sng" dirty="0"/>
              <a:t>Non-boursier(e) CROUS </a:t>
            </a:r>
            <a:r>
              <a:rPr lang="fr-FR" sz="1400" u="sng" dirty="0">
                <a:sym typeface="Wingdings" panose="05000000000000000000" pitchFamily="2" charset="2"/>
              </a:rPr>
              <a:t></a:t>
            </a:r>
            <a:r>
              <a:rPr lang="fr-FR" sz="2000" u="sng" dirty="0"/>
              <a:t> ERASMUS+</a:t>
            </a:r>
          </a:p>
          <a:p>
            <a:pPr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000" u="sng" dirty="0"/>
              <a:t>Boursier(e) du CROUS </a:t>
            </a:r>
            <a:r>
              <a:rPr lang="fr-FR" sz="1400" u="sng" dirty="0">
                <a:sym typeface="Wingdings" panose="05000000000000000000" pitchFamily="2" charset="2"/>
              </a:rPr>
              <a:t></a:t>
            </a:r>
            <a:r>
              <a:rPr lang="fr-FR" sz="2000" u="sng" dirty="0"/>
              <a:t> ERASMUS+ </a:t>
            </a:r>
            <a:r>
              <a:rPr lang="fr-FR" sz="2000" i="1" u="sng" dirty="0"/>
              <a:t>et</a:t>
            </a:r>
            <a:r>
              <a:rPr lang="fr-FR" sz="2000" u="sng" dirty="0"/>
              <a:t> AMI-MESR ou PRAME</a:t>
            </a:r>
          </a:p>
          <a:p>
            <a:pPr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000" b="1" dirty="0"/>
              <a:t>Bourse ERASMUS+</a:t>
            </a:r>
          </a:p>
          <a:p>
            <a:pPr lvl="1"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1600" dirty="0"/>
              <a:t>Entre 500 et 600€ par mois, en fonction des pays, et forfait voyage</a:t>
            </a:r>
          </a:p>
          <a:p>
            <a:pPr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000" b="1" dirty="0"/>
              <a:t>Bourse AMI-MESR</a:t>
            </a:r>
          </a:p>
          <a:p>
            <a:pPr lvl="1"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1600" dirty="0"/>
              <a:t>400€ par mois</a:t>
            </a:r>
          </a:p>
          <a:p>
            <a:pPr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000" b="1" dirty="0"/>
              <a:t>Bourse PRAME Stage</a:t>
            </a:r>
          </a:p>
          <a:p>
            <a:pPr lvl="1"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1600" dirty="0"/>
              <a:t>125€ / semaine pour résidents PACA (max 2500€)</a:t>
            </a:r>
          </a:p>
          <a:p>
            <a:pPr marL="571500" lvl="1" indent="0">
              <a:buClr>
                <a:srgbClr val="7030A0"/>
              </a:buClr>
              <a:buSzPct val="120000"/>
              <a:buNone/>
            </a:pPr>
            <a:endParaRPr lang="fr-FR" sz="1600" dirty="0"/>
          </a:p>
          <a:p>
            <a:pPr lvl="1"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637586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328814" y="52455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fr-FR" dirty="0"/>
              <a:t>Mobilités virtuelles et hybrides</a:t>
            </a:r>
            <a:br>
              <a:rPr lang="fr-FR" dirty="0"/>
            </a:br>
            <a:endParaRPr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0A4D9442-4776-4814-C776-EE081B0FC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026" y="3278076"/>
            <a:ext cx="9144000" cy="1655762"/>
          </a:xfrm>
        </p:spPr>
        <p:txBody>
          <a:bodyPr>
            <a:normAutofit fontScale="92500"/>
          </a:bodyPr>
          <a:lstStyle/>
          <a:p>
            <a:r>
              <a:rPr lang="fr-FR" sz="2800" dirty="0"/>
              <a:t>Pour plus de détails, passez au stand à l’Avant-scène, consultez la page « International » de l’EUR ELMI, ou contactez-nous à </a:t>
            </a:r>
          </a:p>
          <a:p>
            <a:r>
              <a:rPr lang="fr-FR" sz="2800" dirty="0">
                <a:solidFill>
                  <a:srgbClr val="92D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eur-elmi.international@univ-cotedazur.fr</a:t>
            </a:r>
            <a:r>
              <a:rPr lang="fr-FR" sz="2800" dirty="0">
                <a:solidFill>
                  <a:srgbClr val="92D050"/>
                </a:solidFill>
              </a:rPr>
              <a:t>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4787B4C-BE7F-0FD2-C837-9B8A4CA12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13284"/>
            <a:ext cx="12192000" cy="104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59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680857-809E-5449-F449-9F9D778E5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959"/>
            <a:ext cx="10374297" cy="1197345"/>
          </a:xfr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Mobilités virtuelles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0DDAC3-52DC-3EC9-752F-9FCFD3150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35127"/>
            <a:ext cx="10515600" cy="4351338"/>
          </a:xfrm>
        </p:spPr>
        <p:txBody>
          <a:bodyPr>
            <a:normAutofit/>
          </a:bodyPr>
          <a:lstStyle/>
          <a:p>
            <a:pPr marL="114300" indent="0">
              <a:buClr>
                <a:srgbClr val="0070C0"/>
              </a:buClr>
              <a:buSzPct val="120000"/>
              <a:buNone/>
            </a:pPr>
            <a:endParaRPr lang="fr-FR" dirty="0">
              <a:solidFill>
                <a:schemeClr val="tx1"/>
              </a:solidFill>
            </a:endParaRPr>
          </a:p>
          <a:p>
            <a:pPr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Même si tout est fait pour favoriser les mobilités d’études (accompagnement individualisé, soutien financier notamment), nous sommes conscients que cela ne va pas forcément de soi</a:t>
            </a:r>
          </a:p>
          <a:p>
            <a:pPr lvl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Soit du fait d’une crainte de partir seul(e), en raison d’un handicap, de contraintes personnelles, etc.</a:t>
            </a:r>
          </a:p>
          <a:p>
            <a:pPr lvl="1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endParaRPr lang="fr-FR" dirty="0">
              <a:solidFill>
                <a:schemeClr val="tx1"/>
              </a:solidFill>
            </a:endParaRPr>
          </a:p>
          <a:p>
            <a:pPr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1"/>
                </a:solidFill>
              </a:rPr>
              <a:t>Une </a:t>
            </a:r>
            <a:r>
              <a:rPr lang="fr-FR" i="1" dirty="0">
                <a:solidFill>
                  <a:schemeClr val="tx1"/>
                </a:solidFill>
              </a:rPr>
              <a:t>mobilité virtuelle</a:t>
            </a:r>
            <a:r>
              <a:rPr lang="fr-FR" dirty="0">
                <a:solidFill>
                  <a:schemeClr val="tx1"/>
                </a:solidFill>
              </a:rPr>
              <a:t> consiste à avoir une première expérience de mobilité, en suivant un cours au sein d’une université partenaire en remplacement d’une UE à Nice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C5DC0E1-AAFB-6AC0-12D9-710753A71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13287"/>
            <a:ext cx="12192000" cy="104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38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4">
          <a:extLst>
            <a:ext uri="{FF2B5EF4-FFF2-40B4-BE49-F238E27FC236}">
              <a16:creationId xmlns:a16="http://schemas.microsoft.com/office/drawing/2014/main" id="{2F970CE2-E43C-4F4A-8B19-85E95CE63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E08AFA-DF11-2619-3D0F-DEC4E91F0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0959"/>
            <a:ext cx="10374297" cy="1197345"/>
          </a:xfr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Mobilités hybrides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21D32C-BCC4-54A8-975B-49E3D7D83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3330"/>
            <a:ext cx="10515600" cy="4662837"/>
          </a:xfrm>
        </p:spPr>
        <p:txBody>
          <a:bodyPr>
            <a:normAutofit/>
          </a:bodyPr>
          <a:lstStyle/>
          <a:p>
            <a:pPr marL="114300" indent="0">
              <a:buClr>
                <a:srgbClr val="0070C0"/>
              </a:buClr>
              <a:buSzPct val="120000"/>
              <a:buNone/>
            </a:pPr>
            <a:endParaRPr lang="fr-FR" dirty="0">
              <a:solidFill>
                <a:schemeClr val="tx1"/>
              </a:solidFill>
            </a:endParaRPr>
          </a:p>
          <a:p>
            <a:r>
              <a:rPr lang="fr-FR" dirty="0"/>
              <a:t>Blended Intensive Programmes (BIP) : programmes d'études intensifs qui combinent des séjours à l'étranger avec un composant virtuel obligatoire</a:t>
            </a:r>
          </a:p>
          <a:p>
            <a:pPr lvl="1"/>
            <a:r>
              <a:rPr lang="fr-FR" dirty="0"/>
              <a:t>Dans le cadre de l'Alliance Européenne </a:t>
            </a:r>
            <a:r>
              <a:rPr lang="fr-FR" dirty="0" err="1"/>
              <a:t>Ulysseus</a:t>
            </a:r>
            <a:r>
              <a:rPr lang="fr-FR" dirty="0"/>
              <a:t>, de nombreux BIP sont proposés sur des thèmes variés</a:t>
            </a:r>
          </a:p>
          <a:p>
            <a:pPr lvl="1"/>
            <a:endParaRPr lang="fr-FR" dirty="0"/>
          </a:p>
          <a:p>
            <a:r>
              <a:rPr lang="fr-FR" dirty="0"/>
              <a:t>Ces formations (3-5 ECTS en général) sont </a:t>
            </a:r>
            <a:r>
              <a:rPr lang="fr-FR" i="1" u="sng" dirty="0"/>
              <a:t>en plus</a:t>
            </a:r>
            <a:r>
              <a:rPr lang="fr-FR" u="sng" dirty="0"/>
              <a:t> </a:t>
            </a:r>
            <a:r>
              <a:rPr lang="fr-FR" dirty="0"/>
              <a:t>de votre cursus, sur accord de vos responsables d’année</a:t>
            </a:r>
          </a:p>
          <a:p>
            <a:pPr lvl="1"/>
            <a:r>
              <a:rPr lang="fr-FR" dirty="0"/>
              <a:t>Soutien financier : montant forfaitaire pour le voyage et le séjour (par exemple, environ 800 euros pour 5 jours à Séville pour une offre récente)</a:t>
            </a:r>
          </a:p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207DE93-C18F-D82F-37AB-690A4B5E5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13287"/>
            <a:ext cx="12192000" cy="104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17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7C5DC0E1-AAFB-6AC0-12D9-710753A71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13287"/>
            <a:ext cx="12192000" cy="1046932"/>
          </a:xfrm>
          <a:prstGeom prst="rect">
            <a:avLst/>
          </a:prstGeom>
        </p:spPr>
      </p:pic>
      <p:pic>
        <p:nvPicPr>
          <p:cNvPr id="4" name="Image 3" descr="Une image contenant carte&#10;&#10;Description générée automatiquement">
            <a:extLst>
              <a:ext uri="{FF2B5EF4-FFF2-40B4-BE49-F238E27FC236}">
                <a16:creationId xmlns:a16="http://schemas.microsoft.com/office/drawing/2014/main" id="{62F06D91-66B0-EED6-6A66-A4AC5F0AAB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147"/>
            <a:ext cx="7371488" cy="579914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0DA1AE14-0BA9-BD9E-E8CE-B6BE9023798F}"/>
              </a:ext>
            </a:extLst>
          </p:cNvPr>
          <p:cNvSpPr>
            <a:spLocks noGrp="1"/>
          </p:cNvSpPr>
          <p:nvPr/>
        </p:nvSpPr>
        <p:spPr>
          <a:xfrm>
            <a:off x="7636043" y="410966"/>
            <a:ext cx="4443662" cy="849600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>
                <a:solidFill>
                  <a:srgbClr val="0070C0"/>
                </a:solidFill>
                <a:latin typeface="+mn-lt"/>
              </a:rPr>
              <a:t>https://ulysseus.eu</a:t>
            </a:r>
            <a:endParaRPr lang="fr-FR" sz="3600" b="1" dirty="0">
              <a:solidFill>
                <a:srgbClr val="0070C0"/>
              </a:solidFill>
            </a:endParaRPr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574AFEBC-D46F-FB8A-E46E-C3C52CFD20E8}"/>
              </a:ext>
            </a:extLst>
          </p:cNvPr>
          <p:cNvSpPr txBox="1">
            <a:spLocks/>
          </p:cNvSpPr>
          <p:nvPr/>
        </p:nvSpPr>
        <p:spPr>
          <a:xfrm>
            <a:off x="7702888" y="1694632"/>
            <a:ext cx="4376817" cy="368458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lvl="1" indent="-342900"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En plus de mobilités traditionnelles, nous offrons des cours en mobilité virtuelle au sein de l’Université Européenne </a:t>
            </a:r>
            <a:r>
              <a:rPr lang="fr-FR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Ulysseus</a:t>
            </a: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Annonces régulières par email sur les cours possibles (avec détails sur la procédure de candidature)</a:t>
            </a:r>
          </a:p>
          <a:p>
            <a:pPr lvl="1">
              <a:buClr>
                <a:srgbClr val="7030A0"/>
              </a:buClr>
              <a:buSzPct val="120000"/>
            </a:pP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-342900"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Mobility-ulysseus@univ-cotedazur.fr</a:t>
            </a:r>
            <a:r>
              <a:rPr lang="fr-FR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lvl="1" indent="-342900"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7030A0"/>
              </a:buClr>
              <a:buSzPct val="120000"/>
            </a:pP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7030A0"/>
              </a:buClr>
              <a:buSzPct val="120000"/>
            </a:pPr>
            <a:endParaRPr lang="fr-F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7030A0"/>
              </a:buClr>
              <a:buSzPct val="120000"/>
              <a:buFont typeface="Arial" panose="020B0604020202020204" pitchFamily="34" charset="0"/>
              <a:buChar char="•"/>
            </a:pPr>
            <a:endParaRPr lang="fr-FR" sz="1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1028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680857-809E-5449-F449-9F9D778E5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74297" cy="1197345"/>
          </a:xfr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Deux modalités d’études à l’étranger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C5DC0E1-AAFB-6AC0-12D9-710753A71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13287"/>
            <a:ext cx="12192000" cy="104693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368BC13-B381-DC30-907C-8DB221FF47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258467"/>
            <a:ext cx="3767655" cy="117053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279B343-12A5-2D0A-8E77-C23C9EFB05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162" y="2258467"/>
            <a:ext cx="4426080" cy="53649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A1049D6-922F-4ADA-E51D-795A0488FF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7532" y="3044841"/>
            <a:ext cx="2505673" cy="268247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CA26290-DF97-D380-494E-CE4A4AE75B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4054" y="3030901"/>
            <a:ext cx="1268078" cy="1268078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96A6D839-D6C0-D2D5-D859-6C487F0D55DF}"/>
              </a:ext>
            </a:extLst>
          </p:cNvPr>
          <p:cNvSpPr/>
          <p:nvPr/>
        </p:nvSpPr>
        <p:spPr>
          <a:xfrm>
            <a:off x="6765951" y="2008701"/>
            <a:ext cx="5216434" cy="24126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944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328814" y="52455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fr-FR" dirty="0"/>
              <a:t>FAQ</a:t>
            </a:r>
            <a:br>
              <a:rPr lang="fr-FR" dirty="0"/>
            </a:br>
            <a:endParaRPr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0A4D9442-4776-4814-C776-EE081B0FC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380" y="2601119"/>
            <a:ext cx="9144000" cy="1655762"/>
          </a:xfrm>
        </p:spPr>
        <p:txBody>
          <a:bodyPr>
            <a:normAutofit fontScale="92500"/>
          </a:bodyPr>
          <a:lstStyle/>
          <a:p>
            <a:r>
              <a:rPr lang="fr-FR" sz="2800" dirty="0"/>
              <a:t>Pour plus de détails, passez au stand à l’Avant-scène, consultez la page « International » de l’EUR ELMI, ou contactez-nous à </a:t>
            </a:r>
          </a:p>
          <a:p>
            <a:r>
              <a:rPr lang="fr-FR" sz="2800" dirty="0">
                <a:solidFill>
                  <a:srgbClr val="92D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eur-elmi.international@univ-cotedazur.fr</a:t>
            </a:r>
            <a:r>
              <a:rPr lang="fr-FR" sz="2800" dirty="0">
                <a:solidFill>
                  <a:srgbClr val="92D050"/>
                </a:solidFill>
              </a:rPr>
              <a:t>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4787B4C-BE7F-0FD2-C837-9B8A4CA12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13284"/>
            <a:ext cx="12192000" cy="104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26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7517" y="438775"/>
            <a:ext cx="8330740" cy="886119"/>
          </a:xfrm>
        </p:spPr>
        <p:txBody>
          <a:bodyPr>
            <a:normAutofit/>
          </a:bodyPr>
          <a:lstStyle/>
          <a:p>
            <a:r>
              <a:rPr lang="fr-FR" dirty="0"/>
              <a:t>FOIRE AUX QUESTIONS (FAQ)</a:t>
            </a:r>
          </a:p>
        </p:txBody>
      </p:sp>
      <p:sp>
        <p:nvSpPr>
          <p:cNvPr id="5" name="Ovale 16">
            <a:extLst>
              <a:ext uri="{FF2B5EF4-FFF2-40B4-BE49-F238E27FC236}">
                <a16:creationId xmlns:a16="http://schemas.microsoft.com/office/drawing/2014/main" id="{B20BBE89-8E4D-448A-8F53-F45437DD24BB}"/>
              </a:ext>
            </a:extLst>
          </p:cNvPr>
          <p:cNvSpPr/>
          <p:nvPr/>
        </p:nvSpPr>
        <p:spPr>
          <a:xfrm>
            <a:off x="761060" y="1925291"/>
            <a:ext cx="150473" cy="150473"/>
          </a:xfrm>
          <a:prstGeom prst="ellipse">
            <a:avLst/>
          </a:prstGeom>
          <a:solidFill>
            <a:srgbClr val="833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75874" y="1831824"/>
            <a:ext cx="11313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Puis-je partir en mobilité si j’ai la nationalité HORS UE?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Oui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, c’est possible.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e 16">
            <a:extLst>
              <a:ext uri="{FF2B5EF4-FFF2-40B4-BE49-F238E27FC236}">
                <a16:creationId xmlns:a16="http://schemas.microsoft.com/office/drawing/2014/main" id="{B20BBE89-8E4D-448A-8F53-F45437DD24BB}"/>
              </a:ext>
            </a:extLst>
          </p:cNvPr>
          <p:cNvSpPr/>
          <p:nvPr/>
        </p:nvSpPr>
        <p:spPr>
          <a:xfrm>
            <a:off x="761060" y="2409928"/>
            <a:ext cx="150473" cy="150473"/>
          </a:xfrm>
          <a:prstGeom prst="ellipse">
            <a:avLst/>
          </a:prstGeom>
          <a:solidFill>
            <a:srgbClr val="833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48573" y="2265511"/>
            <a:ext cx="108286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Est-ce que j’aurai un relevé de notes de Université Côte d’Azur?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Oui et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Non.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Vous obtiendrez un document officiel de fin de mobilité indiquant la moyenne générale et les ECTS obtenus.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Est-ce que je serai diplômé (e) de l’Université d’accueil?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Non,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sauf si vous participez au programme Erasmus + Double Diplomation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06261" y="4082390"/>
            <a:ext cx="11048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Est-ce que je suis obligé(e) de partir toute l’année?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Non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. Vous pouvez 1 semestre ou l’année.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948573" y="4816972"/>
            <a:ext cx="11313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Est-ce que je peux partir avec un (e)  autre étudiant (e) ?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Oui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. Vous devez demander les mêmes destinations et indiquer le nom et prénom de la personne à votre SRI. Fortement déconseillé pour le programme Accords Bilatéraux Université Côte d'Azur.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e 16">
            <a:extLst>
              <a:ext uri="{FF2B5EF4-FFF2-40B4-BE49-F238E27FC236}">
                <a16:creationId xmlns:a16="http://schemas.microsoft.com/office/drawing/2014/main" id="{B20BBE89-8E4D-448A-8F53-F45437DD24BB}"/>
              </a:ext>
            </a:extLst>
          </p:cNvPr>
          <p:cNvSpPr/>
          <p:nvPr/>
        </p:nvSpPr>
        <p:spPr>
          <a:xfrm>
            <a:off x="756495" y="4158752"/>
            <a:ext cx="150473" cy="150473"/>
          </a:xfrm>
          <a:prstGeom prst="ellipse">
            <a:avLst/>
          </a:prstGeom>
          <a:solidFill>
            <a:srgbClr val="833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e 16">
            <a:extLst>
              <a:ext uri="{FF2B5EF4-FFF2-40B4-BE49-F238E27FC236}">
                <a16:creationId xmlns:a16="http://schemas.microsoft.com/office/drawing/2014/main" id="{62EB48C9-975B-4961-8A59-D03EE14514C5}"/>
              </a:ext>
            </a:extLst>
          </p:cNvPr>
          <p:cNvSpPr/>
          <p:nvPr/>
        </p:nvSpPr>
        <p:spPr>
          <a:xfrm>
            <a:off x="761622" y="3208282"/>
            <a:ext cx="150473" cy="150473"/>
          </a:xfrm>
          <a:prstGeom prst="ellipse">
            <a:avLst/>
          </a:prstGeom>
          <a:solidFill>
            <a:srgbClr val="833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e 16">
            <a:extLst>
              <a:ext uri="{FF2B5EF4-FFF2-40B4-BE49-F238E27FC236}">
                <a16:creationId xmlns:a16="http://schemas.microsoft.com/office/drawing/2014/main" id="{84A9A363-A432-4A29-B046-02907E64D511}"/>
              </a:ext>
            </a:extLst>
          </p:cNvPr>
          <p:cNvSpPr/>
          <p:nvPr/>
        </p:nvSpPr>
        <p:spPr>
          <a:xfrm>
            <a:off x="756495" y="4957106"/>
            <a:ext cx="150473" cy="150473"/>
          </a:xfrm>
          <a:prstGeom prst="ellipse">
            <a:avLst/>
          </a:prstGeom>
          <a:solidFill>
            <a:srgbClr val="833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5C3AD0A-C69A-671D-7E68-1D968EE12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13287"/>
            <a:ext cx="12192000" cy="104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45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77431" y="429020"/>
            <a:ext cx="8330740" cy="886119"/>
          </a:xfrm>
        </p:spPr>
        <p:txBody>
          <a:bodyPr>
            <a:normAutofit/>
          </a:bodyPr>
          <a:lstStyle/>
          <a:p>
            <a:r>
              <a:rPr lang="fr-FR" dirty="0"/>
              <a:t>FOIRE AUX QUESTIONS (FAQ)</a:t>
            </a:r>
          </a:p>
        </p:txBody>
      </p:sp>
      <p:sp>
        <p:nvSpPr>
          <p:cNvPr id="5" name="Ovale 16">
            <a:extLst>
              <a:ext uri="{FF2B5EF4-FFF2-40B4-BE49-F238E27FC236}">
                <a16:creationId xmlns:a16="http://schemas.microsoft.com/office/drawing/2014/main" id="{B20BBE89-8E4D-448A-8F53-F45437DD24BB}"/>
              </a:ext>
            </a:extLst>
          </p:cNvPr>
          <p:cNvSpPr/>
          <p:nvPr/>
        </p:nvSpPr>
        <p:spPr>
          <a:xfrm>
            <a:off x="752351" y="1990637"/>
            <a:ext cx="150473" cy="150473"/>
          </a:xfrm>
          <a:prstGeom prst="ellipse">
            <a:avLst/>
          </a:prstGeom>
          <a:solidFill>
            <a:srgbClr val="833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091588" y="2012272"/>
            <a:ext cx="11313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e 16">
            <a:extLst>
              <a:ext uri="{FF2B5EF4-FFF2-40B4-BE49-F238E27FC236}">
                <a16:creationId xmlns:a16="http://schemas.microsoft.com/office/drawing/2014/main" id="{B20BBE89-8E4D-448A-8F53-F45437DD24BB}"/>
              </a:ext>
            </a:extLst>
          </p:cNvPr>
          <p:cNvSpPr/>
          <p:nvPr/>
        </p:nvSpPr>
        <p:spPr>
          <a:xfrm>
            <a:off x="752353" y="3479427"/>
            <a:ext cx="150473" cy="150473"/>
          </a:xfrm>
          <a:prstGeom prst="ellipse">
            <a:avLst/>
          </a:prstGeom>
          <a:solidFill>
            <a:srgbClr val="833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e 16">
            <a:extLst>
              <a:ext uri="{FF2B5EF4-FFF2-40B4-BE49-F238E27FC236}">
                <a16:creationId xmlns:a16="http://schemas.microsoft.com/office/drawing/2014/main" id="{B20BBE89-8E4D-448A-8F53-F45437DD24BB}"/>
              </a:ext>
            </a:extLst>
          </p:cNvPr>
          <p:cNvSpPr/>
          <p:nvPr/>
        </p:nvSpPr>
        <p:spPr>
          <a:xfrm>
            <a:off x="752353" y="4066934"/>
            <a:ext cx="150473" cy="150473"/>
          </a:xfrm>
          <a:prstGeom prst="ellipse">
            <a:avLst/>
          </a:prstGeom>
          <a:solidFill>
            <a:srgbClr val="833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e 16">
            <a:extLst>
              <a:ext uri="{FF2B5EF4-FFF2-40B4-BE49-F238E27FC236}">
                <a16:creationId xmlns:a16="http://schemas.microsoft.com/office/drawing/2014/main" id="{62EB48C9-975B-4961-8A59-D03EE14514C5}"/>
              </a:ext>
            </a:extLst>
          </p:cNvPr>
          <p:cNvSpPr/>
          <p:nvPr/>
        </p:nvSpPr>
        <p:spPr>
          <a:xfrm>
            <a:off x="752353" y="2611978"/>
            <a:ext cx="150473" cy="150473"/>
          </a:xfrm>
          <a:prstGeom prst="ellipse">
            <a:avLst/>
          </a:prstGeom>
          <a:solidFill>
            <a:srgbClr val="833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50384" y="1881208"/>
            <a:ext cx="11313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Dois-je payer les frais d’inscription de l’Université d’accueil?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Non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.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950384" y="2496559"/>
            <a:ext cx="11313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suis sélectionné(e) pour partir au Semestre 1, une fois sur place, puis-je prolonger ma mobilité pour le Semestre 2?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Oui, s’il reste des places disponibles pour le semestre demandé. 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950384" y="3361266"/>
            <a:ext cx="11313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 je ne me sens pas bien dans le pays d’accueil, puis-je rentrer?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Oui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.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50384" y="3955874"/>
            <a:ext cx="11313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 je </a:t>
            </a:r>
            <a:r>
              <a:rPr lang="fr-FR" sz="180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ne valide pas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mon année et doit redoubler, puis-je partir quand même?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Non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950384" y="4545108"/>
            <a:ext cx="11313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Est-ce qu’il est possible de faire un échange dans une université étrangère avec laquelle l’EUR ELMI / Portail EG ou Université Côte d'Azur n’a pas d’accord?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Non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.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e 16">
            <a:extLst>
              <a:ext uri="{FF2B5EF4-FFF2-40B4-BE49-F238E27FC236}">
                <a16:creationId xmlns:a16="http://schemas.microsoft.com/office/drawing/2014/main" id="{B20BBE89-8E4D-448A-8F53-F45437DD24BB}"/>
              </a:ext>
            </a:extLst>
          </p:cNvPr>
          <p:cNvSpPr/>
          <p:nvPr/>
        </p:nvSpPr>
        <p:spPr>
          <a:xfrm>
            <a:off x="761159" y="4609064"/>
            <a:ext cx="150473" cy="150473"/>
          </a:xfrm>
          <a:prstGeom prst="ellipse">
            <a:avLst/>
          </a:prstGeom>
          <a:solidFill>
            <a:srgbClr val="833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935522" y="5327841"/>
            <a:ext cx="11313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Est-ce que j’aurai la bourse AVANT de partir en mobilité?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Non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. Il faut assurer financièrement les 2 premiers mois.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e 16">
            <a:extLst>
              <a:ext uri="{FF2B5EF4-FFF2-40B4-BE49-F238E27FC236}">
                <a16:creationId xmlns:a16="http://schemas.microsoft.com/office/drawing/2014/main" id="{B20BBE89-8E4D-448A-8F53-F45437DD24BB}"/>
              </a:ext>
            </a:extLst>
          </p:cNvPr>
          <p:cNvSpPr/>
          <p:nvPr/>
        </p:nvSpPr>
        <p:spPr>
          <a:xfrm>
            <a:off x="752352" y="5416280"/>
            <a:ext cx="150473" cy="150473"/>
          </a:xfrm>
          <a:prstGeom prst="ellipse">
            <a:avLst/>
          </a:prstGeom>
          <a:solidFill>
            <a:srgbClr val="833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5BBB1A7-E02D-A08A-59EC-A65C0BFE6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27444"/>
            <a:ext cx="12192000" cy="104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29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328814" y="524557"/>
            <a:ext cx="909049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fr-FR" dirty="0"/>
              <a:t>Témoignage</a:t>
            </a:r>
            <a:br>
              <a:rPr lang="fr-FR" dirty="0"/>
            </a:br>
            <a:endParaRPr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0A4D9442-4776-4814-C776-EE081B0FC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614" y="2601117"/>
            <a:ext cx="8927690" cy="2387599"/>
          </a:xfrm>
        </p:spPr>
        <p:txBody>
          <a:bodyPr>
            <a:normAutofit lnSpcReduction="10000"/>
          </a:bodyPr>
          <a:lstStyle/>
          <a:p>
            <a:r>
              <a:rPr lang="fr-FR" sz="2800" dirty="0"/>
              <a:t>Idriss, ancien étudiant Double Licence Sociologie et Économie-Gestion</a:t>
            </a:r>
          </a:p>
          <a:p>
            <a:endParaRPr lang="fr-FR" sz="2800" dirty="0"/>
          </a:p>
          <a:p>
            <a:r>
              <a:rPr lang="fr-FR" sz="2800" dirty="0"/>
              <a:t>Mobilité effectuée en 2023/2024 lors de sa 3ᵉ année de Licence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4787B4C-BE7F-0FD2-C837-9B8A4CA12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13284"/>
            <a:ext cx="12192000" cy="104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79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680857-809E-5449-F449-9F9D778E5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74297" cy="1197345"/>
          </a:xfr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Mobilité d’études : de quoi parle-t-on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0DDAC3-52DC-3EC9-752F-9FCFD3150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77576"/>
            <a:ext cx="10515600" cy="4351338"/>
          </a:xfrm>
        </p:spPr>
        <p:txBody>
          <a:bodyPr>
            <a:normAutofit/>
          </a:bodyPr>
          <a:lstStyle/>
          <a:p>
            <a:r>
              <a:rPr lang="fr-FR" b="1" dirty="0"/>
              <a:t>Principe général </a:t>
            </a:r>
            <a:r>
              <a:rPr lang="fr-FR" dirty="0"/>
              <a:t>: vous validez une partie de votre diplôme en suivant des cours dans une université « partenaire », </a:t>
            </a:r>
            <a:r>
              <a:rPr lang="fr-FR" i="1" dirty="0"/>
              <a:t>en remplacement </a:t>
            </a:r>
            <a:r>
              <a:rPr lang="fr-FR" dirty="0"/>
              <a:t>des cours dispensés à Université Côte d’Azur</a:t>
            </a:r>
          </a:p>
          <a:p>
            <a:endParaRPr lang="fr-FR" dirty="0"/>
          </a:p>
          <a:p>
            <a:r>
              <a:rPr lang="fr-FR" b="1" dirty="0"/>
              <a:t>Plusieurs types de mobilité :</a:t>
            </a:r>
            <a:endParaRPr lang="fr-FR" dirty="0"/>
          </a:p>
          <a:p>
            <a:pPr lvl="1"/>
            <a:r>
              <a:rPr lang="fr-FR" b="1" dirty="0"/>
              <a:t>Mobilité « physique » </a:t>
            </a:r>
            <a:r>
              <a:rPr lang="fr-FR" dirty="0"/>
              <a:t>: vous partez 1 semestre ou 1 an (de la L2 au M2)</a:t>
            </a:r>
          </a:p>
          <a:p>
            <a:pPr lvl="1"/>
            <a:r>
              <a:rPr lang="fr-FR" b="1" dirty="0"/>
              <a:t>Mobilité « virtuelle » </a:t>
            </a:r>
            <a:r>
              <a:rPr lang="fr-FR" dirty="0"/>
              <a:t>: vous suivez une ou plusieurs UE en distanciel</a:t>
            </a:r>
          </a:p>
          <a:p>
            <a:pPr lvl="1"/>
            <a:r>
              <a:rPr lang="fr-FR" b="1" dirty="0"/>
              <a:t>Mobilité « hybride » </a:t>
            </a:r>
            <a:r>
              <a:rPr lang="fr-FR" dirty="0"/>
              <a:t>: mobilité courte (1 semaine en général) précédée d’activités en distanciel</a:t>
            </a:r>
            <a:endParaRPr lang="fr-FR" b="1" dirty="0"/>
          </a:p>
          <a:p>
            <a:pPr marL="11430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C5DC0E1-AAFB-6AC0-12D9-710753A71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13287"/>
            <a:ext cx="12192000" cy="104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4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0F67F4FD-692E-A656-2766-B0A920F48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74297" cy="1197345"/>
          </a:xfr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>
                <a:solidFill>
                  <a:srgbClr val="0070C0"/>
                </a:solidFill>
              </a:rPr>
              <a:t>Mobilité d’études : pourquoi ?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7AA0A519-C42D-57F6-F688-B710C3BB0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2117"/>
            <a:ext cx="10515600" cy="44376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b="1" dirty="0">
                <a:latin typeface="Brother 1816"/>
              </a:rPr>
              <a:t>Expérience personnelle unique</a:t>
            </a:r>
            <a:endParaRPr lang="fr-FR" dirty="0"/>
          </a:p>
          <a:p>
            <a:pPr lvl="1"/>
            <a:r>
              <a:rPr lang="fr-FR" dirty="0">
                <a:latin typeface="Brother 1816"/>
              </a:rPr>
              <a:t>Découverte d'une autre culture, nombreuses rencontres</a:t>
            </a:r>
            <a:endParaRPr lang="fr-FR" dirty="0"/>
          </a:p>
          <a:p>
            <a:pPr lvl="1"/>
            <a:r>
              <a:rPr lang="fr-FR" dirty="0">
                <a:latin typeface="Brother 1816"/>
              </a:rPr>
              <a:t>Atout pour votre profil académique et CV</a:t>
            </a:r>
          </a:p>
          <a:p>
            <a:pPr lvl="1"/>
            <a:r>
              <a:rPr lang="fr-FR" dirty="0">
                <a:latin typeface="Brother 1816"/>
              </a:rPr>
              <a:t>Atout significatif pour votre insertion professionnelle</a:t>
            </a:r>
          </a:p>
          <a:p>
            <a:pPr lvl="1"/>
            <a:endParaRPr lang="fr-FR" dirty="0">
              <a:latin typeface="Brother 1816"/>
            </a:endParaRPr>
          </a:p>
          <a:p>
            <a:r>
              <a:rPr lang="fr-FR" b="1" dirty="0">
                <a:latin typeface="Brother 1816"/>
              </a:rPr>
              <a:t>Soutien financier conséquent</a:t>
            </a:r>
            <a:r>
              <a:rPr lang="fr-FR" dirty="0">
                <a:latin typeface="Brother 1816"/>
              </a:rPr>
              <a:t> pour faciliter votre séjour</a:t>
            </a:r>
          </a:p>
          <a:p>
            <a:pPr lvl="1"/>
            <a:r>
              <a:rPr lang="fr-FR" dirty="0">
                <a:latin typeface="Brother 1816"/>
              </a:rPr>
              <a:t>Exonération des frais d'inscription à l'étranger</a:t>
            </a:r>
            <a:endParaRPr lang="fr-FR" dirty="0"/>
          </a:p>
          <a:p>
            <a:pPr lvl="1"/>
            <a:r>
              <a:rPr lang="fr-FR" dirty="0">
                <a:latin typeface="Brother 1816"/>
              </a:rPr>
              <a:t>Nombreuses bourses de mobilité </a:t>
            </a:r>
            <a:r>
              <a:rPr lang="fr-FR" dirty="0">
                <a:latin typeface="Brother 1816"/>
                <a:cs typeface="Times New Roman"/>
              </a:rPr>
              <a:t>(possiblement cumulables)</a:t>
            </a:r>
            <a:endParaRPr lang="fr-FR" dirty="0">
              <a:latin typeface="Times New Roman"/>
              <a:cs typeface="Arial"/>
            </a:endParaRPr>
          </a:p>
          <a:p>
            <a:pPr lvl="1"/>
            <a:r>
              <a:rPr lang="fr-FR" i="1" dirty="0">
                <a:latin typeface="Times New Roman"/>
                <a:cs typeface="Arial"/>
              </a:rPr>
              <a:t>Quelle que soit votre situation financière actuelle, le financement de votre mobilité ne doit pas être un problème !</a:t>
            </a:r>
            <a:endParaRPr lang="fr-FR" dirty="0">
              <a:latin typeface="Times New Roman"/>
              <a:cs typeface="Arial"/>
            </a:endParaRPr>
          </a:p>
          <a:p>
            <a:pPr lvl="1"/>
            <a:endParaRPr lang="fr-FR" dirty="0"/>
          </a:p>
          <a:p>
            <a:pPr lvl="1"/>
            <a:endParaRPr lang="fr-FR" b="1" dirty="0"/>
          </a:p>
          <a:p>
            <a:pPr marL="11430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E885712C-B553-E294-DF80-81C8F16E3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3287"/>
            <a:ext cx="12192000" cy="104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27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D7066-11EE-53BC-325E-46733D7F2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8D556154-1940-E8C9-EE01-E6B3C663C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74297" cy="1197345"/>
          </a:xfr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Valoriser vos expériences à l’international</a:t>
            </a:r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F98FAFB-9E82-AF78-AC67-0BA8291AA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52652"/>
            <a:ext cx="10976573" cy="44376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b="1" dirty="0">
                <a:latin typeface="Brother 1816"/>
              </a:rPr>
              <a:t>Certificat « Mes expériences internationales »</a:t>
            </a:r>
            <a:endParaRPr lang="fr-FR" dirty="0"/>
          </a:p>
          <a:p>
            <a:pPr lvl="1"/>
            <a:r>
              <a:rPr lang="fr-FR" dirty="0">
                <a:latin typeface="Brother 1816"/>
              </a:rPr>
              <a:t>Certification universitaire en complément à votre diplôme</a:t>
            </a:r>
          </a:p>
          <a:p>
            <a:pPr lvl="1"/>
            <a:r>
              <a:rPr lang="fr-FR" dirty="0">
                <a:latin typeface="Brother 1816"/>
              </a:rPr>
              <a:t>Trois niveaux en fonction des activités réalisées (activités d’internationalisation sur campus ; mobilité virtuelle ; BIP ; mobilité longue ; etc. )</a:t>
            </a:r>
          </a:p>
          <a:p>
            <a:pPr lvl="1"/>
            <a:endParaRPr lang="fr-FR" dirty="0">
              <a:latin typeface="Brother 1816"/>
            </a:endParaRPr>
          </a:p>
          <a:p>
            <a:r>
              <a:rPr lang="fr-FR" dirty="0">
                <a:latin typeface="Brother 1816"/>
              </a:rPr>
              <a:t>Inscription et détails ici :</a:t>
            </a:r>
            <a:r>
              <a:rPr lang="fr-FR" dirty="0"/>
              <a:t> </a:t>
            </a:r>
            <a:endParaRPr lang="fr-FR" b="1" dirty="0">
              <a:latin typeface="Brother 1816"/>
            </a:endParaRPr>
          </a:p>
          <a:p>
            <a:pPr marL="571500" lvl="1" indent="0">
              <a:buNone/>
            </a:pPr>
            <a:endParaRPr lang="fr-FR" b="1" dirty="0">
              <a:latin typeface="Brother 1816"/>
            </a:endParaRPr>
          </a:p>
          <a:p>
            <a:pPr lvl="1"/>
            <a:endParaRPr lang="fr-FR" b="1" dirty="0"/>
          </a:p>
          <a:p>
            <a:pPr marL="11430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4D445BB-D83D-593D-2678-98D5861CC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3287"/>
            <a:ext cx="12192000" cy="1046932"/>
          </a:xfrm>
          <a:prstGeom prst="rect">
            <a:avLst/>
          </a:prstGeom>
        </p:spPr>
      </p:pic>
      <p:pic>
        <p:nvPicPr>
          <p:cNvPr id="3" name="Image 2" descr="Une image contenant motif, capture d’écran, noir et blanc, carré&#10;&#10;Le contenu généré par l’IA peut être incorrect.">
            <a:extLst>
              <a:ext uri="{FF2B5EF4-FFF2-40B4-BE49-F238E27FC236}">
                <a16:creationId xmlns:a16="http://schemas.microsoft.com/office/drawing/2014/main" id="{6A460626-B34B-4E1B-0065-87E60F1FB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748" y="3429000"/>
            <a:ext cx="2336278" cy="233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49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680857-809E-5449-F449-9F9D778E5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74297" cy="1197345"/>
          </a:xfr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Conditions pour partir en mobilité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0DDAC3-52DC-3EC9-752F-9FCFD3150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33386"/>
            <a:ext cx="10515600" cy="4682177"/>
          </a:xfrm>
        </p:spPr>
        <p:txBody>
          <a:bodyPr>
            <a:normAutofit fontScale="85000" lnSpcReduction="20000"/>
          </a:bodyPr>
          <a:lstStyle/>
          <a:p>
            <a:pPr marL="571500" lvl="1" indent="0">
              <a:buNone/>
            </a:pPr>
            <a:endParaRPr lang="fr-FR" b="1" dirty="0"/>
          </a:p>
          <a:p>
            <a:pPr marL="628650" indent="-514350">
              <a:buClr>
                <a:srgbClr val="0070C0"/>
              </a:buClr>
              <a:buSzPct val="120000"/>
              <a:buFont typeface="+mj-lt"/>
              <a:buAutoNum type="arabicPeriod"/>
            </a:pPr>
            <a:r>
              <a:rPr lang="fr-FR" dirty="0"/>
              <a:t>Être inscrit(e) à l’EUR ELMI / Portail EG / SOE / CPES en 2025-2026</a:t>
            </a:r>
          </a:p>
          <a:p>
            <a:pPr marL="628650" indent="-514350">
              <a:buClr>
                <a:srgbClr val="0070C0"/>
              </a:buClr>
              <a:buSzPct val="120000"/>
              <a:buFont typeface="+mj-lt"/>
              <a:buAutoNum type="arabicPeriod"/>
            </a:pPr>
            <a:endParaRPr lang="fr-FR" dirty="0"/>
          </a:p>
          <a:p>
            <a:pPr marL="628650" indent="-514350">
              <a:buClr>
                <a:srgbClr val="0070C0"/>
              </a:buClr>
              <a:buSzPct val="120000"/>
              <a:buFont typeface="+mj-lt"/>
              <a:buAutoNum type="arabicPeriod"/>
            </a:pPr>
            <a:r>
              <a:rPr lang="fr-FR" dirty="0"/>
              <a:t>Trouver des cours à l’international similaires aux cours que vous suivriez à Nice en 2026-2027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fr-FR" dirty="0"/>
              <a:t>Etablissement d’un contrat d’études (</a:t>
            </a:r>
            <a:r>
              <a:rPr lang="fr-FR" i="1" dirty="0"/>
              <a:t>Learning agreement</a:t>
            </a:r>
            <a:r>
              <a:rPr lang="fr-FR" dirty="0"/>
              <a:t>) de </a:t>
            </a:r>
            <a:r>
              <a:rPr lang="fr-FR" b="1" u="sng" dirty="0"/>
              <a:t>30 ECTS </a:t>
            </a:r>
            <a:r>
              <a:rPr lang="fr-FR" dirty="0"/>
              <a:t>pour un semestre, et de </a:t>
            </a:r>
            <a:r>
              <a:rPr lang="fr-FR" b="1" u="sng" dirty="0"/>
              <a:t>60 ECTS </a:t>
            </a:r>
            <a:r>
              <a:rPr lang="fr-FR" dirty="0"/>
              <a:t>pour une année</a:t>
            </a:r>
          </a:p>
          <a:p>
            <a:pPr lvl="1">
              <a:buClr>
                <a:srgbClr val="0070C0"/>
              </a:buClr>
              <a:buSzPct val="120000"/>
            </a:pPr>
            <a:r>
              <a:rPr lang="fr-FR" dirty="0"/>
              <a:t>Avoir l’autorisation de votre responsable pédagogique de 2026-2027</a:t>
            </a:r>
          </a:p>
          <a:p>
            <a:pPr lvl="1">
              <a:buClr>
                <a:srgbClr val="0070C0"/>
              </a:buClr>
              <a:buSzPct val="120000"/>
            </a:pPr>
            <a:endParaRPr lang="fr-FR" dirty="0"/>
          </a:p>
          <a:p>
            <a:pPr marL="628650" indent="-514350">
              <a:buClr>
                <a:srgbClr val="0070C0"/>
              </a:buClr>
              <a:buSzPct val="120000"/>
              <a:buFont typeface="+mj-lt"/>
              <a:buAutoNum type="arabicPeriod"/>
            </a:pPr>
            <a:r>
              <a:rPr lang="fr-FR" dirty="0"/>
              <a:t>Validation du niveau de langue (e.g. test de positionnement SELF du CRL en salle 3B16)</a:t>
            </a:r>
          </a:p>
          <a:p>
            <a:pPr marL="628650" indent="-514350">
              <a:buClr>
                <a:srgbClr val="0070C0"/>
              </a:buClr>
              <a:buSzPct val="120000"/>
              <a:buFont typeface="+mj-lt"/>
              <a:buAutoNum type="arabicPeriod"/>
            </a:pPr>
            <a:endParaRPr lang="fr-FR" dirty="0"/>
          </a:p>
          <a:p>
            <a:pPr marL="628650" indent="-514350">
              <a:buClr>
                <a:srgbClr val="0070C0"/>
              </a:buClr>
              <a:buSzPct val="120000"/>
              <a:buFont typeface="+mj-lt"/>
              <a:buAutoNum type="arabicPeriod"/>
            </a:pPr>
            <a:r>
              <a:rPr lang="fr-FR" dirty="0"/>
              <a:t>Valider l’année 2025-26 </a:t>
            </a:r>
            <a:r>
              <a:rPr lang="fr-FR" u="sng" dirty="0"/>
              <a:t>et</a:t>
            </a:r>
            <a:r>
              <a:rPr lang="fr-FR" dirty="0"/>
              <a:t> s’inscrire à Université Côte d’Azur avant le départ en mobilité</a:t>
            </a:r>
          </a:p>
          <a:p>
            <a:pPr marL="628650" indent="-514350">
              <a:buFont typeface="+mj-lt"/>
              <a:buAutoNum type="arabicPeriod"/>
            </a:pPr>
            <a:endParaRPr lang="fr-FR" dirty="0"/>
          </a:p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C5DC0E1-AAFB-6AC0-12D9-710753A71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13287"/>
            <a:ext cx="12192000" cy="104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40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680857-809E-5449-F449-9F9D778E5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74297" cy="1197345"/>
          </a:xfrm>
          <a:ln w="762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Conditions pour partir en mobilité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C5DC0E1-AAFB-6AC0-12D9-710753A71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13287"/>
            <a:ext cx="12192000" cy="1046932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94509E-2CBF-4A3C-5730-D6CD9ABEC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7548" y="3498019"/>
            <a:ext cx="10515600" cy="248908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Page dédiée sur le site de notre EUR : </a:t>
            </a:r>
            <a:r>
              <a:rPr lang="fr-FR" dirty="0">
                <a:hlinkClick r:id="rId5"/>
              </a:rPr>
              <a:t>Partir étudier – </a:t>
            </a:r>
            <a:r>
              <a:rPr lang="fr-FR" dirty="0" err="1">
                <a:hlinkClick r:id="rId5"/>
              </a:rPr>
              <a:t>Elmi</a:t>
            </a: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Nos accords : </a:t>
            </a:r>
            <a:r>
              <a:rPr lang="fr-FR" dirty="0">
                <a:hlinkClick r:id="rId6"/>
              </a:rPr>
              <a:t>Accords - </a:t>
            </a:r>
            <a:r>
              <a:rPr lang="fr-FR" dirty="0" err="1">
                <a:hlinkClick r:id="rId6"/>
              </a:rPr>
              <a:t>Elmi</a:t>
            </a: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Bourses de mobilité sortante : </a:t>
            </a:r>
            <a:r>
              <a:rPr lang="fr-FR" dirty="0">
                <a:hlinkClick r:id="rId7"/>
              </a:rPr>
              <a:t>Bourses - </a:t>
            </a:r>
            <a:r>
              <a:rPr lang="fr-FR" dirty="0" err="1">
                <a:hlinkClick r:id="rId7"/>
              </a:rPr>
              <a:t>Elmi</a:t>
            </a:r>
            <a:endParaRPr lang="fr-FR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Procédure de candidature : </a:t>
            </a:r>
            <a:r>
              <a:rPr lang="fr-FR" dirty="0">
                <a:hlinkClick r:id="rId8"/>
              </a:rPr>
              <a:t>Procédure - </a:t>
            </a:r>
            <a:r>
              <a:rPr lang="fr-FR" dirty="0" err="1">
                <a:hlinkClick r:id="rId8"/>
              </a:rPr>
              <a:t>Elmi</a:t>
            </a:r>
            <a:endParaRPr lang="fr-FR" dirty="0"/>
          </a:p>
          <a:p>
            <a:pPr lvl="1">
              <a:buFont typeface="Wingdings" panose="05000000000000000000" pitchFamily="2" charset="2"/>
              <a:buChar char="Ø"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140D43F-85C2-95BE-F3C9-EE4F49D435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2394" y="1652553"/>
            <a:ext cx="8125908" cy="184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35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328814" y="52455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fr-FR" dirty="0"/>
              <a:t>Destinations et programmes de mobilité</a:t>
            </a:r>
            <a:endParaRPr dirty="0"/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0A4D9442-4776-4814-C776-EE081B0FC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026" y="3278076"/>
            <a:ext cx="9144000" cy="1655762"/>
          </a:xfrm>
        </p:spPr>
        <p:txBody>
          <a:bodyPr>
            <a:normAutofit fontScale="92500"/>
          </a:bodyPr>
          <a:lstStyle/>
          <a:p>
            <a:r>
              <a:rPr lang="fr-FR" sz="2800" dirty="0"/>
              <a:t>Pour plus de détails, passez au stand à l’Avant-scène, consultez la page « International » de l’EUR ELMI, ou contactez-nous à</a:t>
            </a:r>
          </a:p>
          <a:p>
            <a:r>
              <a:rPr lang="fr-FR" sz="2800" dirty="0">
                <a:solidFill>
                  <a:srgbClr val="92D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eur-elmi.international@univ-cotedazur.fr</a:t>
            </a:r>
            <a:r>
              <a:rPr lang="fr-FR" sz="2800" dirty="0">
                <a:solidFill>
                  <a:srgbClr val="92D050"/>
                </a:solidFill>
              </a:rPr>
              <a:t>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4787B4C-BE7F-0FD2-C837-9B8A4CA12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13284"/>
            <a:ext cx="12192000" cy="104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191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_univ_cotedazu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univ_cotedazur" id="{71A0700D-27CE-4D2A-B446-D4951932AFE7}" vid="{2539B82E-6072-4F30-BA98-B8FA689C2F6D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1931</Words>
  <Application>Microsoft Office PowerPoint</Application>
  <PresentationFormat>Grand écran</PresentationFormat>
  <Paragraphs>267</Paragraphs>
  <Slides>33</Slides>
  <Notes>31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33</vt:i4>
      </vt:variant>
    </vt:vector>
  </HeadingPairs>
  <TitlesOfParts>
    <vt:vector size="41" baseType="lpstr">
      <vt:lpstr>Apex New Book</vt:lpstr>
      <vt:lpstr>Arial</vt:lpstr>
      <vt:lpstr>Brother 1816</vt:lpstr>
      <vt:lpstr>Calibri</vt:lpstr>
      <vt:lpstr>Times New Roman</vt:lpstr>
      <vt:lpstr>Wingdings</vt:lpstr>
      <vt:lpstr>Thème Office</vt:lpstr>
      <vt:lpstr>Theme_univ_cotedazur</vt:lpstr>
      <vt:lpstr>JOURNÉE DE LA MOBILITÉ INTERNATIONALE 2025</vt:lpstr>
      <vt:lpstr>Pour aujourd’hui…</vt:lpstr>
      <vt:lpstr>Deux modalités d’études à l’étranger</vt:lpstr>
      <vt:lpstr>Mobilité d’études : de quoi parle-t-on ?</vt:lpstr>
      <vt:lpstr>Mobilité d’études : pourquoi ?</vt:lpstr>
      <vt:lpstr>Valoriser vos expériences à l’international</vt:lpstr>
      <vt:lpstr>Conditions pour partir en mobilité</vt:lpstr>
      <vt:lpstr>Conditions pour partir en mobilité</vt:lpstr>
      <vt:lpstr>Destinations et programmes de mobilité</vt:lpstr>
      <vt:lpstr>Programmes d’échange possibles</vt:lpstr>
      <vt:lpstr>Programmes d’échange possibles</vt:lpstr>
      <vt:lpstr>Partenaires Portail EG / EUR ELMI : Europe</vt:lpstr>
      <vt:lpstr>Partenaires Portail EG / EUR ELMI : Hors-Europe</vt:lpstr>
      <vt:lpstr>Partenaires Portail EG / EUR ELMI : Hors-Europe</vt:lpstr>
      <vt:lpstr>Programmes d’échange possibles</vt:lpstr>
      <vt:lpstr>Accords Université Côte d’Azur</vt:lpstr>
      <vt:lpstr>Procédures de candidature</vt:lpstr>
      <vt:lpstr>Procédure de candidature</vt:lpstr>
      <vt:lpstr>Procédure de candidature</vt:lpstr>
      <vt:lpstr>Réponses aux candidatures</vt:lpstr>
      <vt:lpstr>Bourses de mobilité </vt:lpstr>
      <vt:lpstr>Bourses de mobilité</vt:lpstr>
      <vt:lpstr>Bourses de mobilité</vt:lpstr>
      <vt:lpstr>Présentation PowerPoint</vt:lpstr>
      <vt:lpstr>Présentation PowerPoint</vt:lpstr>
      <vt:lpstr>Mobilités virtuelles et hybrides </vt:lpstr>
      <vt:lpstr>Mobilités virtuelles</vt:lpstr>
      <vt:lpstr>Mobilités hybrides</vt:lpstr>
      <vt:lpstr>Présentation PowerPoint</vt:lpstr>
      <vt:lpstr>FAQ </vt:lpstr>
      <vt:lpstr>FOIRE AUX QUESTIONS (FAQ)</vt:lpstr>
      <vt:lpstr>FOIRE AUX QUESTIONS (FAQ)</vt:lpstr>
      <vt:lpstr>Témoignage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JOURNÉE DE LA MOBILITÉ INTERNATIONALE 2023</dc:title>
  <dc:creator>Emilie Deplantay</dc:creator>
  <cp:lastModifiedBy>Luigi Panaccione</cp:lastModifiedBy>
  <cp:revision>48</cp:revision>
  <dcterms:created xsi:type="dcterms:W3CDTF">2020-12-17T16:42:38Z</dcterms:created>
  <dcterms:modified xsi:type="dcterms:W3CDTF">2025-11-18T08:54:03Z</dcterms:modified>
</cp:coreProperties>
</file>