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256" r:id="rId5"/>
    <p:sldId id="903" r:id="rId6"/>
    <p:sldId id="2428" r:id="rId7"/>
    <p:sldId id="2432" r:id="rId8"/>
    <p:sldId id="2440" r:id="rId9"/>
    <p:sldId id="2442" r:id="rId10"/>
    <p:sldId id="2435" r:id="rId11"/>
    <p:sldId id="241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D605DA-E66E-4B92-83E7-7B70141CFDCC}" v="1" dt="2020-02-22T20:07:17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9" autoAdjust="0"/>
    <p:restoredTop sz="82313"/>
  </p:normalViewPr>
  <p:slideViewPr>
    <p:cSldViewPr snapToGrid="0" snapToObjects="1">
      <p:cViewPr varScale="1">
        <p:scale>
          <a:sx n="104" d="100"/>
          <a:sy n="104" d="100"/>
        </p:scale>
        <p:origin x="408" y="86"/>
      </p:cViewPr>
      <p:guideLst/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AED15-5007-644D-8A73-4674DC8B3F6C}" type="datetimeFigureOut">
              <a:rPr lang="fr-FR" smtClean="0"/>
              <a:t>24/02/2020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4C9B2-FC22-9346-A4BB-26623B28F5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498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4C9B2-FC22-9346-A4BB-26623B28F535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77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98739B-D4C8-44A6-B797-7501FD315B16}" type="slidenum">
              <a:rPr lang="en-GB" noProof="0" smtClean="0"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8849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rgbClr val="787875"/>
                </a:solidFill>
                <a:latin typeface="+mn-lt"/>
                <a:ea typeface="+mn-ea"/>
                <a:cs typeface="+mn-cs"/>
              </a:rPr>
              <a:t>We use big data to anticipate what is going to happen, but also to optimize the next big action both for the traveler and for the airline.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98739B-D4C8-44A6-B797-7501FD315B16}" type="slidenum">
              <a:rPr lang="en-GB" noProof="0" smtClean="0"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40383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457EE0-05FF-A84C-A283-BBF5238B8213}" type="slidenum">
              <a:rPr lang="es-ES" altLang="es-ES_tradnl" smtClean="0"/>
              <a:pPr/>
              <a:t>4</a:t>
            </a:fld>
            <a:endParaRPr lang="es-ES" altLang="es-ES_tradnl" dirty="0"/>
          </a:p>
        </p:txBody>
      </p:sp>
    </p:spTree>
    <p:extLst>
      <p:ext uri="{BB962C8B-B14F-4D97-AF65-F5344CB8AC3E}">
        <p14:creationId xmlns:p14="http://schemas.microsoft.com/office/powerpoint/2010/main" val="2572134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s-ES_tradnl" dirty="0"/>
          </a:p>
        </p:txBody>
      </p:sp>
      <p:sp>
        <p:nvSpPr>
          <p:cNvPr id="39939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ES_tradnl" dirty="0"/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15DBA51F-A05F-F748-ADDC-DCE6786FEDE9}" type="slidenum">
              <a:rPr lang="es-ES" altLang="es-ES_tradnl"/>
              <a:pPr/>
              <a:t>5</a:t>
            </a:fld>
            <a:endParaRPr lang="es-ES" altLang="es-ES_tradnl" dirty="0"/>
          </a:p>
        </p:txBody>
      </p:sp>
    </p:spTree>
    <p:extLst>
      <p:ext uri="{BB962C8B-B14F-4D97-AF65-F5344CB8AC3E}">
        <p14:creationId xmlns:p14="http://schemas.microsoft.com/office/powerpoint/2010/main" val="4147735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4C9B2-FC22-9346-A4BB-26623B28F535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019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s-ES_tradnl" dirty="0"/>
          </a:p>
        </p:txBody>
      </p:sp>
      <p:sp>
        <p:nvSpPr>
          <p:cNvPr id="39939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ES_tradnl" dirty="0"/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15DBA51F-A05F-F748-ADDC-DCE6786FEDE9}" type="slidenum">
              <a:rPr lang="es-ES" altLang="es-ES_tradnl"/>
              <a:pPr/>
              <a:t>7</a:t>
            </a:fld>
            <a:endParaRPr lang="es-ES" altLang="es-ES_tradnl" dirty="0"/>
          </a:p>
        </p:txBody>
      </p:sp>
    </p:spTree>
    <p:extLst>
      <p:ext uri="{BB962C8B-B14F-4D97-AF65-F5344CB8AC3E}">
        <p14:creationId xmlns:p14="http://schemas.microsoft.com/office/powerpoint/2010/main" val="2876596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73063" y="1233488"/>
            <a:ext cx="5922962" cy="33321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98739B-D4C8-44A6-B797-7501FD315B16}" type="slidenum">
              <a:rPr lang="es-ES" smtClean="0">
                <a:solidFill>
                  <a:srgbClr val="000000"/>
                </a:solidFill>
              </a:rPr>
              <a:pPr/>
              <a:t>8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7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422F2-6019-4024-B58C-A393EA97F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9798" y="593372"/>
            <a:ext cx="4143375" cy="886119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18846D30-CBE5-40CF-BCAA-28824336F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52408" y="6373040"/>
            <a:ext cx="1205845" cy="261266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rgbClr val="007EA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fld id="{700E864D-1366-DD49-B072-1B3A391E5776}" type="datetimeFigureOut">
              <a:rPr lang="fr-FR" smtClean="0"/>
              <a:pPr/>
              <a:t>24/02/2020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888182E1-EC7C-41CC-BF97-4B05EE41F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5029" y="6394264"/>
            <a:ext cx="1400666" cy="261266"/>
          </a:xfrm>
          <a:prstGeom prst="rect">
            <a:avLst/>
          </a:prstGeom>
        </p:spPr>
        <p:txBody>
          <a:bodyPr/>
          <a:lstStyle>
            <a:lvl1pPr>
              <a:defRPr lang="fr-FR" sz="1200" kern="1200">
                <a:solidFill>
                  <a:srgbClr val="007EA1"/>
                </a:solidFill>
                <a:latin typeface="Apex New Medium" panose="02010600040501010103" pitchFamily="50" charset="0"/>
                <a:ea typeface="Apex New Medium" panose="02010600040501010103" pitchFamily="50" charset="0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15E81E1-9872-4646-8F54-8D26FB29D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0252" y="6373041"/>
            <a:ext cx="503548" cy="261266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rgbClr val="007EA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fld id="{998922D8-FE00-9F4F-BF53-429B07A5FF2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61467B0-438B-4B3C-8CEB-2E372204F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798" y="1825625"/>
            <a:ext cx="9144001" cy="4222505"/>
          </a:xfrm>
        </p:spPr>
        <p:txBody>
          <a:bodyPr/>
          <a:lstStyle>
            <a:lvl1pPr>
              <a:defRPr>
                <a:latin typeface="Brother 1816" pitchFamily="50" charset="0"/>
              </a:defRPr>
            </a:lvl1pPr>
            <a:lvl2pPr>
              <a:defRPr>
                <a:latin typeface="Brother 1816" pitchFamily="50" charset="0"/>
              </a:defRPr>
            </a:lvl2pPr>
            <a:lvl3pPr>
              <a:defRPr>
                <a:latin typeface="Brother 1816" pitchFamily="50" charset="0"/>
              </a:defRPr>
            </a:lvl3pPr>
            <a:lvl4pPr>
              <a:defRPr>
                <a:latin typeface="Brother 1816" pitchFamily="50" charset="0"/>
              </a:defRPr>
            </a:lvl4pPr>
            <a:lvl5pPr>
              <a:defRPr>
                <a:latin typeface="Brother 1816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39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AC81DD2-6260-4AA3-B2CB-EA9EB6327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52408" y="6373040"/>
            <a:ext cx="1205845" cy="261266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fld id="{700E864D-1366-DD49-B072-1B3A391E5776}" type="datetimeFigureOut">
              <a:rPr lang="fr-FR" smtClean="0"/>
              <a:t>24/02/2020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AF0EA61-5ACA-48D6-80C3-9535137E5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5029" y="6394264"/>
            <a:ext cx="1400666" cy="26126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3C22659-6373-492A-82E4-0A71FB431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0252" y="6373041"/>
            <a:ext cx="503548" cy="261266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fld id="{998922D8-FE00-9F4F-BF53-429B07A5FF2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238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553139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292609" y="1480159"/>
            <a:ext cx="11228409" cy="4828567"/>
          </a:xfrm>
          <a:prstGeom prst="rect">
            <a:avLst/>
          </a:prstGeom>
        </p:spPr>
        <p:txBody>
          <a:bodyPr>
            <a:normAutofit/>
          </a:bodyPr>
          <a:lstStyle>
            <a:lvl1pPr marL="130960" indent="-130960">
              <a:lnSpc>
                <a:spcPct val="100000"/>
              </a:lnSpc>
              <a:buClr>
                <a:schemeClr val="accent2"/>
              </a:buClr>
              <a:defRPr sz="2800" baseline="0">
                <a:solidFill>
                  <a:srgbClr val="323232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2400" baseline="0">
                <a:solidFill>
                  <a:srgbClr val="323232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 baseline="0">
                <a:solidFill>
                  <a:srgbClr val="323232"/>
                </a:solidFill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800" baseline="0">
                <a:solidFill>
                  <a:srgbClr val="323232"/>
                </a:solidFill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600" baseline="0">
                <a:solidFill>
                  <a:srgbClr val="323232"/>
                </a:solidFill>
              </a:defRPr>
            </a:lvl5pPr>
          </a:lstStyle>
          <a:p>
            <a:pPr lvl="0"/>
            <a:r>
              <a:rPr lang="en-GB" noProof="0" dirty="0"/>
              <a:t>Bullet level 1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	</a:t>
            </a:r>
          </a:p>
          <a:p>
            <a:pPr lvl="3"/>
            <a:r>
              <a:rPr lang="en-GB" noProof="0" dirty="0"/>
              <a:t>Bullet level 4</a:t>
            </a:r>
          </a:p>
          <a:p>
            <a:pPr lvl="4"/>
            <a:r>
              <a:rPr lang="en-GB" noProof="0" dirty="0"/>
              <a:t>Bullet level 5</a:t>
            </a:r>
          </a:p>
        </p:txBody>
      </p:sp>
      <p:sp>
        <p:nvSpPr>
          <p:cNvPr id="14" name="Marcador de número de diapositiva 32"/>
          <p:cNvSpPr>
            <a:spLocks noGrp="1"/>
          </p:cNvSpPr>
          <p:nvPr>
            <p:ph type="sldNum" sz="quarter" idx="4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1253216" cy="482549"/>
          </a:xfrm>
          <a:ln>
            <a:noFill/>
          </a:ln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79412"/>
            <a:ext cx="11228613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653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268225" y="2117672"/>
            <a:ext cx="4909841" cy="7097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675"/>
              </a:spcAft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lnSpc>
                <a:spcPts val="1575"/>
              </a:lnSpc>
              <a:spcAft>
                <a:spcPts val="90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685749" indent="0">
              <a:lnSpc>
                <a:spcPts val="1575"/>
              </a:lnSpc>
              <a:spcAft>
                <a:spcPts val="9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028624" indent="0">
              <a:lnSpc>
                <a:spcPts val="1575"/>
              </a:lnSpc>
              <a:spcAft>
                <a:spcPts val="900"/>
              </a:spcAft>
              <a:buNone/>
              <a:defRPr sz="825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371498" indent="0">
              <a:lnSpc>
                <a:spcPts val="1575"/>
              </a:lnSpc>
              <a:spcAft>
                <a:spcPts val="900"/>
              </a:spcAft>
              <a:buNone/>
              <a:defRPr sz="825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Object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268225" y="2854989"/>
            <a:ext cx="4909840" cy="7097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675"/>
              </a:spcAft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lnSpc>
                <a:spcPts val="1575"/>
              </a:lnSpc>
              <a:spcAft>
                <a:spcPts val="90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685749" indent="0">
              <a:lnSpc>
                <a:spcPts val="1575"/>
              </a:lnSpc>
              <a:spcAft>
                <a:spcPts val="9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028624" indent="0">
              <a:lnSpc>
                <a:spcPts val="1575"/>
              </a:lnSpc>
              <a:spcAft>
                <a:spcPts val="900"/>
              </a:spcAft>
              <a:buNone/>
              <a:defRPr sz="825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371498" indent="0">
              <a:lnSpc>
                <a:spcPts val="1575"/>
              </a:lnSpc>
              <a:spcAft>
                <a:spcPts val="900"/>
              </a:spcAft>
              <a:buNone/>
              <a:defRPr sz="825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Object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268227" y="3592306"/>
            <a:ext cx="4910208" cy="7097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675"/>
              </a:spcAft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lnSpc>
                <a:spcPts val="1575"/>
              </a:lnSpc>
              <a:spcAft>
                <a:spcPts val="90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685749" indent="0">
              <a:lnSpc>
                <a:spcPts val="1575"/>
              </a:lnSpc>
              <a:spcAft>
                <a:spcPts val="9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028624" indent="0">
              <a:lnSpc>
                <a:spcPts val="1575"/>
              </a:lnSpc>
              <a:spcAft>
                <a:spcPts val="900"/>
              </a:spcAft>
              <a:buNone/>
              <a:defRPr sz="825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371498" indent="0">
              <a:lnSpc>
                <a:spcPts val="1575"/>
              </a:lnSpc>
              <a:spcAft>
                <a:spcPts val="900"/>
              </a:spcAft>
              <a:buNone/>
              <a:defRPr sz="825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Object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268227" y="4322886"/>
            <a:ext cx="4909836" cy="7097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675"/>
              </a:spcAft>
              <a:buNone/>
              <a:defRPr sz="2400">
                <a:solidFill>
                  <a:srgbClr val="323232"/>
                </a:solidFill>
                <a:latin typeface="+mj-lt"/>
              </a:defRPr>
            </a:lvl1pPr>
            <a:lvl2pPr marL="342875" indent="0">
              <a:lnSpc>
                <a:spcPts val="1575"/>
              </a:lnSpc>
              <a:spcAft>
                <a:spcPts val="90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685749" indent="0">
              <a:lnSpc>
                <a:spcPts val="1575"/>
              </a:lnSpc>
              <a:spcAft>
                <a:spcPts val="900"/>
              </a:spcAft>
              <a:buNone/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028624" indent="0">
              <a:lnSpc>
                <a:spcPts val="1575"/>
              </a:lnSpc>
              <a:spcAft>
                <a:spcPts val="900"/>
              </a:spcAft>
              <a:buNone/>
              <a:defRPr sz="825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371498" indent="0">
              <a:lnSpc>
                <a:spcPts val="1575"/>
              </a:lnSpc>
              <a:spcAft>
                <a:spcPts val="900"/>
              </a:spcAft>
              <a:buNone/>
              <a:defRPr sz="825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Object</a:t>
            </a:r>
          </a:p>
        </p:txBody>
      </p:sp>
      <p:sp>
        <p:nvSpPr>
          <p:cNvPr id="16" name="Marcador de número de diapositiva 32"/>
          <p:cNvSpPr>
            <a:spLocks noGrp="1"/>
          </p:cNvSpPr>
          <p:nvPr>
            <p:ph type="sldNum" sz="quarter" idx="17"/>
          </p:nvPr>
        </p:nvSpPr>
        <p:spPr>
          <a:xfrm>
            <a:off x="11776959" y="6519612"/>
            <a:ext cx="24826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E57627FB-D816-4EA7-98E3-793F2D9BC93A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68223" y="296865"/>
            <a:ext cx="10518596" cy="482549"/>
          </a:xfrm>
          <a:ln>
            <a:noFill/>
          </a:ln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3" y="779414"/>
            <a:ext cx="10495600" cy="376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988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27FB-D816-4EA7-98E3-793F2D9BC93A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8224" y="296865"/>
            <a:ext cx="11253216" cy="48254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8224" y="795425"/>
            <a:ext cx="11228613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342875" indent="0">
              <a:buNone/>
              <a:defRPr sz="1200">
                <a:solidFill>
                  <a:schemeClr val="accent2"/>
                </a:solidFill>
                <a:latin typeface="+mj-lt"/>
              </a:defRPr>
            </a:lvl2pPr>
            <a:lvl3pPr marL="685749" indent="0">
              <a:buNone/>
              <a:defRPr sz="1050">
                <a:solidFill>
                  <a:schemeClr val="accent2"/>
                </a:solidFill>
                <a:latin typeface="+mj-lt"/>
              </a:defRPr>
            </a:lvl3pPr>
            <a:lvl4pPr marL="1028624" indent="0">
              <a:buNone/>
              <a:defRPr sz="900">
                <a:solidFill>
                  <a:schemeClr val="accent2"/>
                </a:solidFill>
                <a:latin typeface="+mj-lt"/>
              </a:defRPr>
            </a:lvl4pPr>
            <a:lvl5pPr marL="1371498" indent="0">
              <a:buNone/>
              <a:defRPr sz="9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72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D936D-97A6-4FBE-9275-096D1B02E4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92371"/>
            <a:ext cx="9144000" cy="83662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7EA1"/>
                </a:solidFill>
              </a:defRPr>
            </a:lvl1pPr>
          </a:lstStyle>
          <a:p>
            <a:r>
              <a:rPr lang="fr-FR" dirty="0"/>
              <a:t>MODIFIEZ LE STYLE DE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146E11F-71DC-4C86-9653-279EA36F9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6590"/>
            <a:ext cx="9144000" cy="143994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7EA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CDDC094F-F117-414D-84BA-E447F59D1D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52408" y="6373040"/>
            <a:ext cx="1205845" cy="261266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rgbClr val="007EA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fld id="{700E864D-1366-DD49-B072-1B3A391E5776}" type="datetimeFigureOut">
              <a:rPr lang="fr-FR" smtClean="0"/>
              <a:pPr/>
              <a:t>24/02/2020</a:t>
            </a:fld>
            <a:endParaRPr lang="fr-FR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F716CC46-040A-45F4-BF32-3049F3F5A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5029" y="6394264"/>
            <a:ext cx="1400666" cy="26126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7EA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0CE6596B-FF9F-4543-9A99-E863BE442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0252" y="6373041"/>
            <a:ext cx="503548" cy="261266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rgbClr val="007EA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fld id="{998922D8-FE00-9F4F-BF53-429B07A5FF2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188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62DF54-3839-408F-9192-3F15584F9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45829-37BA-4EBA-A81A-077FA66FC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rother 1816" pitchFamily="50" charset="0"/>
              </a:defRPr>
            </a:lvl1pPr>
            <a:lvl2pPr>
              <a:defRPr>
                <a:latin typeface="Brother 1816" pitchFamily="50" charset="0"/>
              </a:defRPr>
            </a:lvl2pPr>
            <a:lvl3pPr>
              <a:defRPr>
                <a:latin typeface="Brother 1816" pitchFamily="50" charset="0"/>
              </a:defRPr>
            </a:lvl3pPr>
            <a:lvl4pPr>
              <a:defRPr>
                <a:latin typeface="Brother 1816" pitchFamily="50" charset="0"/>
              </a:defRPr>
            </a:lvl4pPr>
            <a:lvl5pPr>
              <a:defRPr>
                <a:latin typeface="Brother 1816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FECACA17-009D-4B8E-9849-0D37345E8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52408" y="6373040"/>
            <a:ext cx="1205845" cy="261266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rgbClr val="007EA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fld id="{700E864D-1366-DD49-B072-1B3A391E5776}" type="datetimeFigureOut">
              <a:rPr lang="fr-FR" smtClean="0"/>
              <a:pPr/>
              <a:t>24/02/2020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628765F-D00A-4A10-8758-7AFAEFE3D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5029" y="6394264"/>
            <a:ext cx="1400666" cy="26126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7EA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D102D54-C00A-4D3B-82EF-47EBA68D4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0252" y="6373041"/>
            <a:ext cx="503548" cy="261266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rgbClr val="007EA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fld id="{998922D8-FE00-9F4F-BF53-429B07A5FF2B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905DCD1-DDAD-4EAA-B585-86A40C309BE8}"/>
              </a:ext>
            </a:extLst>
          </p:cNvPr>
          <p:cNvCxnSpPr/>
          <p:nvPr/>
        </p:nvCxnSpPr>
        <p:spPr>
          <a:xfrm>
            <a:off x="2209798" y="1244338"/>
            <a:ext cx="9144001" cy="0"/>
          </a:xfrm>
          <a:prstGeom prst="line">
            <a:avLst/>
          </a:prstGeom>
          <a:ln w="952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25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95C600-5B1E-42A8-B1EB-1E54EC593D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ln>
            <a:noFill/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7DFB81-AB1A-4C5E-9CC1-B70E6AD65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9800" y="1825625"/>
            <a:ext cx="4492658" cy="426409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271984-5C5F-4804-9C9D-481ECE2B2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1142" y="1825625"/>
            <a:ext cx="4492658" cy="426409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D9867CB7-8D55-4D60-A72B-3B10777B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2408" y="6373040"/>
            <a:ext cx="1205845" cy="261266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fld id="{700E864D-1366-DD49-B072-1B3A391E5776}" type="datetimeFigureOut">
              <a:rPr lang="fr-FR" smtClean="0"/>
              <a:t>24/02/2020</a:t>
            </a:fld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724C4A10-DC0E-4B3D-9585-2824593A1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5029" y="6394264"/>
            <a:ext cx="1400666" cy="26126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62A92525-AE23-467F-BEFB-E5CAF5B5B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0252" y="6373041"/>
            <a:ext cx="503548" cy="261266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fld id="{998922D8-FE00-9F4F-BF53-429B07A5FF2B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FD3BFC2-FEDB-44CC-9AFD-8E55ADDFC9EA}"/>
              </a:ext>
            </a:extLst>
          </p:cNvPr>
          <p:cNvCxnSpPr/>
          <p:nvPr/>
        </p:nvCxnSpPr>
        <p:spPr>
          <a:xfrm>
            <a:off x="2209798" y="1244338"/>
            <a:ext cx="9144001" cy="0"/>
          </a:xfrm>
          <a:prstGeom prst="line">
            <a:avLst/>
          </a:prstGeom>
          <a:ln w="952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75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62DF54-3839-408F-9192-3F15584F9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45829-37BA-4EBA-A81A-077FA66FC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rother 1816" pitchFamily="50" charset="0"/>
              </a:defRPr>
            </a:lvl1pPr>
            <a:lvl2pPr>
              <a:defRPr>
                <a:latin typeface="Brother 1816" pitchFamily="50" charset="0"/>
              </a:defRPr>
            </a:lvl2pPr>
            <a:lvl3pPr>
              <a:defRPr>
                <a:latin typeface="Brother 1816" pitchFamily="50" charset="0"/>
              </a:defRPr>
            </a:lvl3pPr>
            <a:lvl4pPr>
              <a:defRPr>
                <a:latin typeface="Brother 1816" pitchFamily="50" charset="0"/>
              </a:defRPr>
            </a:lvl4pPr>
            <a:lvl5pPr>
              <a:defRPr>
                <a:latin typeface="Brother 1816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FECACA17-009D-4B8E-9849-0D37345E8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52408" y="6373040"/>
            <a:ext cx="1205845" cy="261266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fld id="{700E864D-1366-DD49-B072-1B3A391E5776}" type="datetimeFigureOut">
              <a:rPr lang="fr-FR" smtClean="0"/>
              <a:t>24/02/2020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628765F-D00A-4A10-8758-7AFAEFE3D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5029" y="6394264"/>
            <a:ext cx="1400666" cy="26126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D102D54-C00A-4D3B-82EF-47EBA68D4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0252" y="6373041"/>
            <a:ext cx="503548" cy="261266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fld id="{998922D8-FE00-9F4F-BF53-429B07A5FF2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822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95C600-5B1E-42A8-B1EB-1E54EC593D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ln>
            <a:noFill/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7DFB81-AB1A-4C5E-9CC1-B70E6AD65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9800" y="1825625"/>
            <a:ext cx="4492658" cy="426409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271984-5C5F-4804-9C9D-481ECE2B2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1142" y="1825625"/>
            <a:ext cx="4492658" cy="426409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D9867CB7-8D55-4D60-A72B-3B10777B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2408" y="6373040"/>
            <a:ext cx="1205845" cy="261266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fld id="{700E864D-1366-DD49-B072-1B3A391E5776}" type="datetimeFigureOut">
              <a:rPr lang="fr-FR" smtClean="0"/>
              <a:t>24/02/2020</a:t>
            </a:fld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724C4A10-DC0E-4B3D-9585-2824593A1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5029" y="6394264"/>
            <a:ext cx="1400666" cy="26126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62A92525-AE23-467F-BEFB-E5CAF5B5B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0252" y="6373041"/>
            <a:ext cx="503548" cy="261266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fld id="{998922D8-FE00-9F4F-BF53-429B07A5FF2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9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2C627F-0F6F-4D2A-A6F6-2E922ED4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0E402C-F2CB-4078-9F1C-E7BCB6383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DAB81397-624B-4864-8C67-3719B7D84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2408" y="6373040"/>
            <a:ext cx="1205845" cy="261266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fld id="{700E864D-1366-DD49-B072-1B3A391E5776}" type="datetimeFigureOut">
              <a:rPr lang="fr-FR" smtClean="0"/>
              <a:t>24/02/2020</a:t>
            </a:fld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01D794D2-1B18-46EA-B210-FED174FFC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5029" y="6394264"/>
            <a:ext cx="1400666" cy="26126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A2F84C36-84CE-485F-ACF8-FCB0F833B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0252" y="6373041"/>
            <a:ext cx="503548" cy="261266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fld id="{998922D8-FE00-9F4F-BF53-429B07A5FF2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490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2762AFB-A1B8-4F49-B440-873CC0675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879D1D-46BE-4965-9659-F0FA1FF6E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F4610A8F-A990-43C8-8A71-92313A82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2408" y="6373040"/>
            <a:ext cx="1205845" cy="261266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fld id="{700E864D-1366-DD49-B072-1B3A391E5776}" type="datetimeFigureOut">
              <a:rPr lang="fr-FR" smtClean="0"/>
              <a:t>24/02/2020</a:t>
            </a:fld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C169B99A-E222-48D0-9DD5-C514DD7E1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5029" y="6394264"/>
            <a:ext cx="1400666" cy="26126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C140274-6E3A-4237-A749-ED2B0BC81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0252" y="6373041"/>
            <a:ext cx="503548" cy="261266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fld id="{998922D8-FE00-9F4F-BF53-429B07A5FF2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997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422F2-6019-4024-B58C-A393EA97F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DE TITRE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18846D30-CBE5-40CF-BCAA-28824336F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52408" y="6373040"/>
            <a:ext cx="1205845" cy="261266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fld id="{700E864D-1366-DD49-B072-1B3A391E5776}" type="datetimeFigureOut">
              <a:rPr lang="fr-FR" smtClean="0"/>
              <a:t>24/02/2020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888182E1-EC7C-41CC-BF97-4B05EE41F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5029" y="6394264"/>
            <a:ext cx="1400666" cy="26126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15E81E1-9872-4646-8F54-8D26FB29D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0252" y="6373041"/>
            <a:ext cx="503548" cy="261266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fld id="{998922D8-FE00-9F4F-BF53-429B07A5FF2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408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7719AD8-8424-4FB6-97C3-D3A8CF78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58219"/>
            <a:ext cx="9144000" cy="886119"/>
          </a:xfrm>
          <a:prstGeom prst="rect">
            <a:avLst/>
          </a:prstGeom>
          <a:ln w="95250">
            <a:noFill/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7A15F1-4379-4398-875F-427861903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9798" y="1825625"/>
            <a:ext cx="9144001" cy="4222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73DBCFBE-DE24-4D51-94B0-E31CA63D58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52408" y="6373040"/>
            <a:ext cx="1205845" cy="261266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rgbClr val="007EA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fld id="{700E864D-1366-DD49-B072-1B3A391E5776}" type="datetimeFigureOut">
              <a:rPr lang="fr-FR" smtClean="0"/>
              <a:pPr/>
              <a:t>24/02/2020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3035D260-19E9-4C94-8965-4008C8CF8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5029" y="6394264"/>
            <a:ext cx="1400666" cy="26126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7EA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83DAC2B5-B611-4E7C-8303-D25BCCEDE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0252" y="6373041"/>
            <a:ext cx="503548" cy="261266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rgbClr val="007EA1"/>
                </a:solidFill>
                <a:latin typeface="Apex New Medium" panose="02010600040501010103" pitchFamily="50" charset="0"/>
                <a:ea typeface="Apex New Medium" panose="02010600040501010103" pitchFamily="50" charset="0"/>
              </a:defRPr>
            </a:lvl1pPr>
          </a:lstStyle>
          <a:p>
            <a:fld id="{998922D8-FE00-9F4F-BF53-429B07A5FF2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BAA5AEA-8FF5-4EEC-9738-E371EB08A27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71824"/>
            <a:ext cx="1819844" cy="463699"/>
          </a:xfrm>
          <a:prstGeom prst="rect">
            <a:avLst/>
          </a:prstGeom>
        </p:spPr>
      </p:pic>
      <p:pic>
        <p:nvPicPr>
          <p:cNvPr id="11" name="Picture 2" descr="https://attachment.outlook.live.net/owa/fgrosset@hotmail.com/service.svc/s/GetAttachmentThumbnail?id=AQMkADAwATE2MjgxLTg2OWUtZjQ5OC0wMAItMDAKAEYAAAPGZTUYqqTaQ7btUrKPUpzGBwCITl%2B9MUhGRJmjMbhkWAvLAAACAQwAAACITl%2B9MUhGRJmjMbhkWAvLAANFmWOmAAAAARIAEABzL7ZBb3SSR6TovqVCG8Xi&amp;thumbnailType=2&amp;owa=outlook.live.com&amp;scriptVer=2020021701.09&amp;isc=1&amp;X-OWA-CANARY=UEGxPY6W2U-Tr4RBnnx233ByyJVzt9cYQYnP86Gka4em-7tQ9suYsC2bdeGspTMhcujxSvhHc_A.&amp;token=eyJhbGciOiJSUzI1NiIsImtpZCI6IjU2MzU4ODUyMzRCOTI1MkRERTAwNTc2NkQ5RDlGMjc2NTY1RjYzRTIiLCJ4NXQiOiJWaldJVWpTNUpTM2VBRmRtMmRueWRsWmZZLUkiLCJ0eXAiOiJKV1QifQ.eyJvcmlnaW4iOiJodHRwczovL291dGxvb2subGl2ZS5jb20iLCJ2ZXIiOiJFeGNoYW5nZS5DYWxsYmFjay5WMSIsImFwcGN0eHNlbmRlciI6Ik93YURvd25sb2FkQDg0ZGY5ZTdmLWU5ZjYtNDBhZi1iNDM1LWFhYWFhYWFhYWFhYSIsImlzc3JpbmciOiJXVyIsImFwcGN0eCI6IntcIm1zZXhjaHByb3RcIjpcIm93YVwiLFwicHJpbWFyeXNpZFwiOlwiUy0xLTI4MjctOTA3NTMtMjI1ODU2NDI0OFwiLFwicHVpZFwiOlwiMzg5NzgzNDI1NTc4MTM2XCIsXCJvaWRcIjpcIjAwMDE2MjgxLTg2OWUtZjQ5OC0wMDAwLTAwMDAwMDAwMDAwMFwiLFwic2NvcGVcIjpcIk93YURvd25sb2FkXCJ9IiwibmJmIjoxNTgyMzYxMTIxLCJleHAiOjE1ODIzNjE3MjEsImlzcyI6IjAwMDAwMDAyLTAwMDAtMGZmMS1jZTAwLTAwMDAwMDAwMDAwMEA4NGRmOWU3Zi1lOWY2LTQwYWYtYjQzNS1hYWFhYWFhYWFhYWEiLCJhdWQiOiIwMDAwMDAwMi0wMDAwLTBmZjEtY2UwMC0wMDAwMDAwMDAwMDAvYXR0YWNobWVudC5vdXRsb29rLmxpdmUubmV0QDg0ZGY5ZTdmLWU5ZjYtNDBhZi1iNDM1LWFhYWFhYWFhYWFhYSJ9.bkI5o_RHEf93rIPfgy3kyc8ZEF2pCu_1gCt07eMsevTNhfsG8KLskeD9TO443vmOZUFbeQ5FPcLmk7d04Sgw1YAcHql_jaXT8lgKg2Q107sEZza7aspl6BAygSaj93LnBB9t9j6OdWBUqz0bJh3HdQ2vf4FJJ5bvqe69iyd26aTz8oRboh0MCGXUtmcQQv1jeT1nXdUX0FH_oO5ISL_h-lXeCqF-51Hiu_IIGIwP9psrnEZOo4xxuQSZUkVd9RwnBr5M0kdcHsOXhTHVeP749EQBlFj1XgBWUyZa-szGGgGVAR0yQOnsWpuIPzfwnMjVid_Ch2MYZIp0rb0FwXjGHg&amp;animation=true">
            <a:extLst>
              <a:ext uri="{FF2B5EF4-FFF2-40B4-BE49-F238E27FC236}">
                <a16:creationId xmlns:a16="http://schemas.microsoft.com/office/drawing/2014/main" id="{BF4F5D56-199B-4329-A2B9-AA77F12739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917" y="6174851"/>
            <a:ext cx="637764" cy="56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62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86A5"/>
          </a:solidFill>
          <a:latin typeface="Brother 1816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other 1816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rother 1816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rother 1816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other 1816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other 1816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D896C9-8BD2-FF47-BB45-0B8C27A18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291" y="3837029"/>
            <a:ext cx="10021446" cy="1358265"/>
          </a:xfrm>
        </p:spPr>
        <p:txBody>
          <a:bodyPr anchor="ctr">
            <a:normAutofit/>
          </a:bodyPr>
          <a:lstStyle/>
          <a:p>
            <a:r>
              <a:rPr lang="fr-FR" sz="4400" dirty="0" smtClean="0"/>
              <a:t>Synthèse des actions de communication 2019</a:t>
            </a:r>
            <a:endParaRPr lang="fr-FR" sz="4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882" cy="332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2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4" y="1530891"/>
            <a:ext cx="12192201" cy="3302541"/>
            <a:chOff x="3087" y="819724"/>
            <a:chExt cx="8555186" cy="3302541"/>
          </a:xfrm>
        </p:grpSpPr>
        <p:sp>
          <p:nvSpPr>
            <p:cNvPr id="53" name="Shape 383"/>
            <p:cNvSpPr>
              <a:spLocks noChangeArrowheads="1"/>
            </p:cNvSpPr>
            <p:nvPr/>
          </p:nvSpPr>
          <p:spPr bwMode="auto">
            <a:xfrm>
              <a:off x="5760811" y="3471871"/>
              <a:ext cx="2797331" cy="608983"/>
            </a:xfrm>
            <a:prstGeom prst="rect">
              <a:avLst/>
            </a:prstGeom>
            <a:noFill/>
            <a:ln>
              <a:noFill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300">
                  <a:solidFill>
                    <a:schemeClr val="tx1"/>
                  </a:solidFill>
                  <a:latin typeface="Calibri" charset="0"/>
                  <a:ea typeface="ＭＳ Ｐゴシック" charset="-128"/>
                  <a:cs typeface="ＭＳ Ｐゴシック" charset="-128"/>
                </a:defRPr>
              </a:lvl1pPr>
              <a:lvl2pPr>
                <a:defRPr sz="1300">
                  <a:solidFill>
                    <a:schemeClr val="tx1"/>
                  </a:solidFill>
                  <a:latin typeface="Calibri" charset="0"/>
                  <a:ea typeface="ＭＳ Ｐゴシック" charset="-128"/>
                  <a:cs typeface="ＭＳ Ｐゴシック" charset="-128"/>
                </a:defRPr>
              </a:lvl2pPr>
              <a:lvl3pPr>
                <a:defRPr sz="1300">
                  <a:solidFill>
                    <a:schemeClr val="tx1"/>
                  </a:solidFill>
                  <a:latin typeface="Calibri" charset="0"/>
                  <a:ea typeface="ＭＳ Ｐゴシック" charset="-128"/>
                  <a:cs typeface="ＭＳ Ｐゴシック" charset="-128"/>
                </a:defRPr>
              </a:lvl3pPr>
              <a:lvl4pPr>
                <a:defRPr sz="1300">
                  <a:solidFill>
                    <a:schemeClr val="tx1"/>
                  </a:solidFill>
                  <a:latin typeface="Calibri" charset="0"/>
                  <a:ea typeface="ＭＳ Ｐゴシック" charset="-128"/>
                  <a:cs typeface="ＭＳ Ｐゴシック" charset="-128"/>
                </a:defRPr>
              </a:lvl4pPr>
              <a:lvl5pPr>
                <a:defRPr sz="1300">
                  <a:solidFill>
                    <a:schemeClr val="tx1"/>
                  </a:solidFill>
                  <a:latin typeface="Calibri" charset="0"/>
                  <a:ea typeface="ＭＳ Ｐゴシック" charset="-128"/>
                  <a:cs typeface="ＭＳ Ｐゴシック" charset="-128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ＭＳ Ｐゴシック" charset="-128"/>
                  <a:cs typeface="ＭＳ Ｐゴシック" charset="-128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ＭＳ Ｐゴシック" charset="-128"/>
                  <a:cs typeface="ＭＳ Ｐゴシック" charset="-128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ＭＳ Ｐゴシック" charset="-128"/>
                  <a:cs typeface="ＭＳ Ｐゴシック" charset="-128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US" altLang="es-ES_tradnl" sz="2000" dirty="0" smtClean="0">
                  <a:solidFill>
                    <a:srgbClr val="00A9E0"/>
                  </a:solidFill>
                  <a:latin typeface="Calibri Light" charset="0"/>
                </a:rPr>
                <a:t>Planning 2020………………..8</a:t>
              </a:r>
              <a:endParaRPr lang="en-US" altLang="es-ES_tradnl" sz="2000" dirty="0">
                <a:solidFill>
                  <a:srgbClr val="00A9E0"/>
                </a:solidFill>
                <a:latin typeface="Calibri Light" charset="0"/>
              </a:endParaRPr>
            </a:p>
            <a:p>
              <a:r>
                <a:rPr lang="en-US" sz="1600" dirty="0">
                  <a:solidFill>
                    <a:srgbClr val="323232"/>
                  </a:solidFill>
                </a:rPr>
                <a:t>Evolution des </a:t>
              </a:r>
              <a:r>
                <a:rPr lang="en-US" sz="1600" dirty="0" err="1" smtClean="0">
                  <a:solidFill>
                    <a:srgbClr val="323232"/>
                  </a:solidFill>
                </a:rPr>
                <a:t>activités</a:t>
              </a:r>
              <a:r>
                <a:rPr lang="en-US" sz="1600" dirty="0" smtClean="0">
                  <a:solidFill>
                    <a:srgbClr val="323232"/>
                  </a:solidFill>
                </a:rPr>
                <a:t> </a:t>
              </a:r>
              <a:r>
                <a:rPr lang="en-US" sz="1600" dirty="0">
                  <a:solidFill>
                    <a:srgbClr val="323232"/>
                  </a:solidFill>
                </a:rPr>
                <a:t>2020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087" y="819724"/>
              <a:ext cx="8555186" cy="3302541"/>
              <a:chOff x="3087" y="819724"/>
              <a:chExt cx="8555186" cy="3302541"/>
            </a:xfrm>
          </p:grpSpPr>
          <p:grpSp>
            <p:nvGrpSpPr>
              <p:cNvPr id="8" name="Group 7"/>
              <p:cNvGrpSpPr/>
              <p:nvPr/>
            </p:nvGrpSpPr>
            <p:grpSpPr>
              <a:xfrm flipH="1">
                <a:off x="3087" y="819724"/>
                <a:ext cx="5648404" cy="3302541"/>
                <a:chOff x="5020522" y="444195"/>
                <a:chExt cx="5647478" cy="3302541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6352610" y="1781516"/>
                  <a:ext cx="4315390" cy="1093662"/>
                  <a:chOff x="6352610" y="2174925"/>
                  <a:chExt cx="4315390" cy="1093662"/>
                </a:xfrm>
              </p:grpSpPr>
              <p:sp>
                <p:nvSpPr>
                  <p:cNvPr id="23" name="Freeform 19"/>
                  <p:cNvSpPr>
                    <a:spLocks/>
                  </p:cNvSpPr>
                  <p:nvPr/>
                </p:nvSpPr>
                <p:spPr bwMode="auto">
                  <a:xfrm>
                    <a:off x="9707035" y="2174925"/>
                    <a:ext cx="960965" cy="955449"/>
                  </a:xfrm>
                  <a:custGeom>
                    <a:avLst/>
                    <a:gdLst>
                      <a:gd name="T0" fmla="*/ 820 w 820"/>
                      <a:gd name="T1" fmla="*/ 0 h 623"/>
                      <a:gd name="T2" fmla="*/ 0 w 820"/>
                      <a:gd name="T3" fmla="*/ 392 h 623"/>
                      <a:gd name="T4" fmla="*/ 0 w 820"/>
                      <a:gd name="T5" fmla="*/ 623 h 623"/>
                      <a:gd name="T6" fmla="*/ 820 w 820"/>
                      <a:gd name="T7" fmla="*/ 492 h 623"/>
                      <a:gd name="T8" fmla="*/ 820 w 820"/>
                      <a:gd name="T9" fmla="*/ 0 h 6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0" h="623">
                        <a:moveTo>
                          <a:pt x="820" y="0"/>
                        </a:moveTo>
                        <a:lnTo>
                          <a:pt x="0" y="392"/>
                        </a:lnTo>
                        <a:lnTo>
                          <a:pt x="0" y="623"/>
                        </a:lnTo>
                        <a:lnTo>
                          <a:pt x="820" y="492"/>
                        </a:lnTo>
                        <a:lnTo>
                          <a:pt x="820" y="0"/>
                        </a:lnTo>
                        <a:close/>
                      </a:path>
                    </a:pathLst>
                  </a:custGeom>
                  <a:solidFill>
                    <a:srgbClr val="00A9E0"/>
                  </a:solidFill>
                  <a:ln>
                    <a:noFill/>
                  </a:ln>
                  <a:extLst/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3352" dirty="0"/>
                  </a:p>
                </p:txBody>
              </p:sp>
              <p:grpSp>
                <p:nvGrpSpPr>
                  <p:cNvPr id="47" name="그룹 46"/>
                  <p:cNvGrpSpPr/>
                  <p:nvPr/>
                </p:nvGrpSpPr>
                <p:grpSpPr>
                  <a:xfrm>
                    <a:off x="6352610" y="2637906"/>
                    <a:ext cx="3354431" cy="630681"/>
                    <a:chOff x="5907452" y="1848023"/>
                    <a:chExt cx="2515823" cy="473011"/>
                  </a:xfrm>
                  <a:solidFill>
                    <a:srgbClr val="00A9E0"/>
                  </a:solidFill>
                </p:grpSpPr>
                <p:sp>
                  <p:nvSpPr>
                    <p:cNvPr id="35" name="이등변 삼각형 34"/>
                    <p:cNvSpPr/>
                    <p:nvPr/>
                  </p:nvSpPr>
                  <p:spPr>
                    <a:xfrm rot="16200000">
                      <a:off x="5887571" y="1867904"/>
                      <a:ext cx="473011" cy="433249"/>
                    </a:xfrm>
                    <a:prstGeom prst="triangle">
                      <a:avLst/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3352" dirty="0"/>
                    </a:p>
                  </p:txBody>
                </p:sp>
                <p:sp>
                  <p:nvSpPr>
                    <p:cNvPr id="36" name="직사각형 35"/>
                    <p:cNvSpPr>
                      <a:spLocks/>
                    </p:cNvSpPr>
                    <p:nvPr/>
                  </p:nvSpPr>
                  <p:spPr>
                    <a:xfrm rot="10800000">
                      <a:off x="6338309" y="1951675"/>
                      <a:ext cx="2084966" cy="265701"/>
                    </a:xfrm>
                    <a:prstGeom prst="rect">
                      <a:avLst/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3352" dirty="0"/>
                        <a:t> </a:t>
                      </a:r>
                      <a:endParaRPr lang="ko-KR" altLang="en-US" sz="3352" dirty="0"/>
                    </a:p>
                  </p:txBody>
                </p:sp>
                <p:sp>
                  <p:nvSpPr>
                    <p:cNvPr id="37" name="직각 삼각형 36"/>
                    <p:cNvSpPr>
                      <a:spLocks/>
                    </p:cNvSpPr>
                    <p:nvPr/>
                  </p:nvSpPr>
                  <p:spPr>
                    <a:xfrm>
                      <a:off x="6338307" y="1951678"/>
                      <a:ext cx="286882" cy="265701"/>
                    </a:xfrm>
                    <a:prstGeom prst="rtTriangle">
                      <a:avLst/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3352" dirty="0"/>
                    </a:p>
                  </p:txBody>
                </p:sp>
              </p:grpSp>
            </p:grpSp>
            <p:grpSp>
              <p:nvGrpSpPr>
                <p:cNvPr id="7" name="Group 6"/>
                <p:cNvGrpSpPr/>
                <p:nvPr/>
              </p:nvGrpSpPr>
              <p:grpSpPr>
                <a:xfrm>
                  <a:off x="7128168" y="444195"/>
                  <a:ext cx="3539832" cy="1492410"/>
                  <a:chOff x="7128168" y="1124680"/>
                  <a:chExt cx="3539832" cy="1492410"/>
                </a:xfrm>
              </p:grpSpPr>
              <p:sp>
                <p:nvSpPr>
                  <p:cNvPr id="22" name="Freeform 16"/>
                  <p:cNvSpPr>
                    <a:spLocks/>
                  </p:cNvSpPr>
                  <p:nvPr/>
                </p:nvSpPr>
                <p:spPr bwMode="auto">
                  <a:xfrm>
                    <a:off x="9707035" y="1124680"/>
                    <a:ext cx="960965" cy="1354192"/>
                  </a:xfrm>
                  <a:custGeom>
                    <a:avLst/>
                    <a:gdLst>
                      <a:gd name="T0" fmla="*/ 820 w 820"/>
                      <a:gd name="T1" fmla="*/ 0 h 883"/>
                      <a:gd name="T2" fmla="*/ 0 w 820"/>
                      <a:gd name="T3" fmla="*/ 652 h 883"/>
                      <a:gd name="T4" fmla="*/ 0 w 820"/>
                      <a:gd name="T5" fmla="*/ 883 h 883"/>
                      <a:gd name="T6" fmla="*/ 820 w 820"/>
                      <a:gd name="T7" fmla="*/ 489 h 883"/>
                      <a:gd name="T8" fmla="*/ 820 w 820"/>
                      <a:gd name="T9" fmla="*/ 0 h 8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0" h="883">
                        <a:moveTo>
                          <a:pt x="820" y="0"/>
                        </a:moveTo>
                        <a:lnTo>
                          <a:pt x="0" y="652"/>
                        </a:lnTo>
                        <a:lnTo>
                          <a:pt x="0" y="883"/>
                        </a:lnTo>
                        <a:lnTo>
                          <a:pt x="820" y="489"/>
                        </a:lnTo>
                        <a:lnTo>
                          <a:pt x="820" y="0"/>
                        </a:lnTo>
                        <a:close/>
                      </a:path>
                    </a:pathLst>
                  </a:custGeom>
                  <a:solidFill>
                    <a:srgbClr val="00A9E0"/>
                  </a:solidFill>
                  <a:ln>
                    <a:noFill/>
                  </a:ln>
                  <a:extLst/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3352" dirty="0"/>
                  </a:p>
                </p:txBody>
              </p:sp>
              <p:grpSp>
                <p:nvGrpSpPr>
                  <p:cNvPr id="46" name="그룹 45"/>
                  <p:cNvGrpSpPr/>
                  <p:nvPr/>
                </p:nvGrpSpPr>
                <p:grpSpPr>
                  <a:xfrm>
                    <a:off x="7128168" y="1986409"/>
                    <a:ext cx="2578864" cy="630681"/>
                    <a:chOff x="6489126" y="1359400"/>
                    <a:chExt cx="1934148" cy="473011"/>
                  </a:xfrm>
                  <a:solidFill>
                    <a:srgbClr val="00A9E0"/>
                  </a:solidFill>
                </p:grpSpPr>
                <p:sp>
                  <p:nvSpPr>
                    <p:cNvPr id="38" name="이등변 삼각형 37"/>
                    <p:cNvSpPr/>
                    <p:nvPr/>
                  </p:nvSpPr>
                  <p:spPr>
                    <a:xfrm rot="16200000">
                      <a:off x="6469245" y="1379281"/>
                      <a:ext cx="473011" cy="433249"/>
                    </a:xfrm>
                    <a:prstGeom prst="triangle">
                      <a:avLst/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3352" dirty="0"/>
                    </a:p>
                  </p:txBody>
                </p:sp>
                <p:sp>
                  <p:nvSpPr>
                    <p:cNvPr id="39" name="직사각형 38"/>
                    <p:cNvSpPr>
                      <a:spLocks/>
                    </p:cNvSpPr>
                    <p:nvPr/>
                  </p:nvSpPr>
                  <p:spPr>
                    <a:xfrm rot="10800000">
                      <a:off x="6919981" y="1463050"/>
                      <a:ext cx="1503293" cy="265701"/>
                    </a:xfrm>
                    <a:prstGeom prst="rect">
                      <a:avLst/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3352" dirty="0"/>
                        <a:t> </a:t>
                      </a:r>
                      <a:endParaRPr lang="ko-KR" altLang="en-US" sz="3352" dirty="0"/>
                    </a:p>
                  </p:txBody>
                </p:sp>
                <p:sp>
                  <p:nvSpPr>
                    <p:cNvPr id="40" name="직각 삼각형 39"/>
                    <p:cNvSpPr>
                      <a:spLocks/>
                    </p:cNvSpPr>
                    <p:nvPr/>
                  </p:nvSpPr>
                  <p:spPr>
                    <a:xfrm>
                      <a:off x="6919981" y="1463055"/>
                      <a:ext cx="286882" cy="265701"/>
                    </a:xfrm>
                    <a:prstGeom prst="rtTriangle">
                      <a:avLst/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3352" dirty="0"/>
                    </a:p>
                  </p:txBody>
                </p:sp>
              </p:grpSp>
            </p:grpSp>
            <p:grpSp>
              <p:nvGrpSpPr>
                <p:cNvPr id="5" name="Group 4"/>
                <p:cNvGrpSpPr/>
                <p:nvPr/>
              </p:nvGrpSpPr>
              <p:grpSpPr>
                <a:xfrm>
                  <a:off x="5020522" y="2996792"/>
                  <a:ext cx="5647478" cy="749944"/>
                  <a:chOff x="5020522" y="3230712"/>
                  <a:chExt cx="5647478" cy="749944"/>
                </a:xfrm>
              </p:grpSpPr>
              <p:sp>
                <p:nvSpPr>
                  <p:cNvPr id="19" name="Freeform 7"/>
                  <p:cNvSpPr>
                    <a:spLocks/>
                  </p:cNvSpPr>
                  <p:nvPr/>
                </p:nvSpPr>
                <p:spPr bwMode="auto">
                  <a:xfrm>
                    <a:off x="9707035" y="3230712"/>
                    <a:ext cx="960965" cy="749944"/>
                  </a:xfrm>
                  <a:custGeom>
                    <a:avLst/>
                    <a:gdLst>
                      <a:gd name="T0" fmla="*/ 820 w 820"/>
                      <a:gd name="T1" fmla="*/ 489 h 489"/>
                      <a:gd name="T2" fmla="*/ 0 w 820"/>
                      <a:gd name="T3" fmla="*/ 360 h 489"/>
                      <a:gd name="T4" fmla="*/ 0 w 820"/>
                      <a:gd name="T5" fmla="*/ 129 h 489"/>
                      <a:gd name="T6" fmla="*/ 820 w 820"/>
                      <a:gd name="T7" fmla="*/ 0 h 489"/>
                      <a:gd name="T8" fmla="*/ 820 w 820"/>
                      <a:gd name="T9" fmla="*/ 489 h 4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0" h="489">
                        <a:moveTo>
                          <a:pt x="820" y="489"/>
                        </a:moveTo>
                        <a:lnTo>
                          <a:pt x="0" y="360"/>
                        </a:lnTo>
                        <a:lnTo>
                          <a:pt x="0" y="129"/>
                        </a:lnTo>
                        <a:lnTo>
                          <a:pt x="820" y="0"/>
                        </a:lnTo>
                        <a:lnTo>
                          <a:pt x="820" y="489"/>
                        </a:lnTo>
                        <a:close/>
                      </a:path>
                    </a:pathLst>
                  </a:custGeom>
                  <a:solidFill>
                    <a:srgbClr val="00A9E0"/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3352" dirty="0"/>
                  </a:p>
                </p:txBody>
              </p:sp>
              <p:grpSp>
                <p:nvGrpSpPr>
                  <p:cNvPr id="48" name="그룹 47"/>
                  <p:cNvGrpSpPr/>
                  <p:nvPr/>
                </p:nvGrpSpPr>
                <p:grpSpPr>
                  <a:xfrm>
                    <a:off x="5020522" y="3289405"/>
                    <a:ext cx="4686519" cy="630681"/>
                    <a:chOff x="4908386" y="2336647"/>
                    <a:chExt cx="3514889" cy="473011"/>
                  </a:xfrm>
                  <a:solidFill>
                    <a:srgbClr val="00A9E0"/>
                  </a:solidFill>
                </p:grpSpPr>
                <p:sp>
                  <p:nvSpPr>
                    <p:cNvPr id="25" name="이등변 삼각형 24"/>
                    <p:cNvSpPr/>
                    <p:nvPr/>
                  </p:nvSpPr>
                  <p:spPr>
                    <a:xfrm rot="16200000">
                      <a:off x="4888505" y="2356528"/>
                      <a:ext cx="473011" cy="433249"/>
                    </a:xfrm>
                    <a:prstGeom prst="triangle">
                      <a:avLst/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3352" dirty="0"/>
                    </a:p>
                  </p:txBody>
                </p:sp>
                <p:sp>
                  <p:nvSpPr>
                    <p:cNvPr id="26" name="직사각형 25"/>
                    <p:cNvSpPr>
                      <a:spLocks/>
                    </p:cNvSpPr>
                    <p:nvPr/>
                  </p:nvSpPr>
                  <p:spPr>
                    <a:xfrm rot="10800000">
                      <a:off x="5339241" y="2440298"/>
                      <a:ext cx="3084034" cy="265701"/>
                    </a:xfrm>
                    <a:prstGeom prst="rect">
                      <a:avLst/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sz="3352" dirty="0"/>
                        <a:t> </a:t>
                      </a:r>
                      <a:endParaRPr lang="ko-KR" altLang="en-US" sz="3352" dirty="0"/>
                    </a:p>
                  </p:txBody>
                </p:sp>
                <p:sp>
                  <p:nvSpPr>
                    <p:cNvPr id="64" name="직각 삼각형 63"/>
                    <p:cNvSpPr>
                      <a:spLocks/>
                    </p:cNvSpPr>
                    <p:nvPr/>
                  </p:nvSpPr>
                  <p:spPr>
                    <a:xfrm>
                      <a:off x="5341635" y="2440300"/>
                      <a:ext cx="286882" cy="265701"/>
                    </a:xfrm>
                    <a:prstGeom prst="rtTriangle">
                      <a:avLst/>
                    </a:prstGeom>
                    <a:grpFill/>
                    <a:ln w="25400" cap="flat" cmpd="sng" algn="ctr">
                      <a:noFill/>
                      <a:prstDash val="solid"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3352" dirty="0"/>
                    </a:p>
                  </p:txBody>
                </p:sp>
              </p:grpSp>
            </p:grpSp>
          </p:grpSp>
          <p:sp>
            <p:nvSpPr>
              <p:cNvPr id="51" name="Shape 383"/>
              <p:cNvSpPr>
                <a:spLocks noChangeArrowheads="1"/>
              </p:cNvSpPr>
              <p:nvPr/>
            </p:nvSpPr>
            <p:spPr bwMode="auto">
              <a:xfrm>
                <a:off x="3629226" y="1650257"/>
                <a:ext cx="4928916" cy="608983"/>
              </a:xfrm>
              <a:prstGeom prst="rect">
                <a:avLst/>
              </a:prstGeom>
              <a:noFill/>
              <a:ln>
                <a:noFill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300">
                    <a:solidFill>
                      <a:schemeClr val="tx1"/>
                    </a:solidFill>
                    <a:latin typeface="Calibri" charset="0"/>
                    <a:ea typeface="ＭＳ Ｐゴシック" charset="-128"/>
                    <a:cs typeface="ＭＳ Ｐゴシック" charset="-128"/>
                  </a:defRPr>
                </a:lvl1pPr>
                <a:lvl2pPr>
                  <a:defRPr sz="1300">
                    <a:solidFill>
                      <a:schemeClr val="tx1"/>
                    </a:solidFill>
                    <a:latin typeface="Calibri" charset="0"/>
                    <a:ea typeface="ＭＳ Ｐゴシック" charset="-128"/>
                    <a:cs typeface="ＭＳ Ｐゴシック" charset="-128"/>
                  </a:defRPr>
                </a:lvl2pPr>
                <a:lvl3pPr>
                  <a:defRPr sz="1300">
                    <a:solidFill>
                      <a:schemeClr val="tx1"/>
                    </a:solidFill>
                    <a:latin typeface="Calibri" charset="0"/>
                    <a:ea typeface="ＭＳ Ｐゴシック" charset="-128"/>
                    <a:cs typeface="ＭＳ Ｐゴシック" charset="-128"/>
                  </a:defRPr>
                </a:lvl3pPr>
                <a:lvl4pPr>
                  <a:defRPr sz="1300">
                    <a:solidFill>
                      <a:schemeClr val="tx1"/>
                    </a:solidFill>
                    <a:latin typeface="Calibri" charset="0"/>
                    <a:ea typeface="ＭＳ Ｐゴシック" charset="-128"/>
                    <a:cs typeface="ＭＳ Ｐゴシック" charset="-128"/>
                  </a:defRPr>
                </a:lvl4pPr>
                <a:lvl5pPr>
                  <a:defRPr sz="1300">
                    <a:solidFill>
                      <a:schemeClr val="tx1"/>
                    </a:solidFill>
                    <a:latin typeface="Calibri" charset="0"/>
                    <a:ea typeface="ＭＳ Ｐゴシック" charset="-128"/>
                    <a:cs typeface="ＭＳ Ｐゴシック" charset="-128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charset="0"/>
                    <a:ea typeface="ＭＳ Ｐゴシック" charset="-128"/>
                    <a:cs typeface="ＭＳ Ｐゴシック" charset="-128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charset="0"/>
                    <a:ea typeface="ＭＳ Ｐゴシック" charset="-128"/>
                    <a:cs typeface="ＭＳ Ｐゴシック" charset="-128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charset="0"/>
                    <a:ea typeface="ＭＳ Ｐゴシック" charset="-128"/>
                    <a:cs typeface="ＭＳ Ｐゴシック" charset="-128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2000" dirty="0" smtClean="0">
                    <a:solidFill>
                      <a:srgbClr val="00A9E0"/>
                    </a:solidFill>
                    <a:latin typeface="Calibri Light" charset="0"/>
                  </a:rPr>
                  <a:t>Stratégie et plan de communication …………………………...3</a:t>
                </a:r>
                <a:endParaRPr lang="fr-BE" sz="2000" dirty="0">
                  <a:solidFill>
                    <a:srgbClr val="00A9E0"/>
                  </a:solidFill>
                  <a:latin typeface="Calibri Light" charset="0"/>
                </a:endParaRPr>
              </a:p>
              <a:p>
                <a:r>
                  <a:rPr lang="fr-BE" sz="2000" dirty="0">
                    <a:solidFill>
                      <a:srgbClr val="00A9E0"/>
                    </a:solidFill>
                    <a:latin typeface="Calibri Light" charset="0"/>
                  </a:rPr>
                  <a:t> </a:t>
                </a:r>
                <a:r>
                  <a:rPr lang="en-GB" sz="1600" dirty="0" smtClean="0"/>
                  <a:t> </a:t>
                </a:r>
                <a:endParaRPr lang="en-US" sz="1600" dirty="0">
                  <a:solidFill>
                    <a:srgbClr val="323232"/>
                  </a:solidFill>
                </a:endParaRPr>
              </a:p>
            </p:txBody>
          </p:sp>
          <p:sp>
            <p:nvSpPr>
              <p:cNvPr id="52" name="Shape 383"/>
              <p:cNvSpPr>
                <a:spLocks noChangeArrowheads="1"/>
              </p:cNvSpPr>
              <p:nvPr/>
            </p:nvSpPr>
            <p:spPr bwMode="auto">
              <a:xfrm>
                <a:off x="4379849" y="2630871"/>
                <a:ext cx="4178424" cy="608983"/>
              </a:xfrm>
              <a:prstGeom prst="rect">
                <a:avLst/>
              </a:prstGeom>
              <a:noFill/>
              <a:ln>
                <a:noFill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300">
                    <a:solidFill>
                      <a:schemeClr val="tx1"/>
                    </a:solidFill>
                    <a:latin typeface="Calibri" charset="0"/>
                    <a:ea typeface="ＭＳ Ｐゴシック" charset="-128"/>
                    <a:cs typeface="ＭＳ Ｐゴシック" charset="-128"/>
                  </a:defRPr>
                </a:lvl1pPr>
                <a:lvl2pPr>
                  <a:defRPr sz="1300">
                    <a:solidFill>
                      <a:schemeClr val="tx1"/>
                    </a:solidFill>
                    <a:latin typeface="Calibri" charset="0"/>
                    <a:ea typeface="ＭＳ Ｐゴシック" charset="-128"/>
                    <a:cs typeface="ＭＳ Ｐゴシック" charset="-128"/>
                  </a:defRPr>
                </a:lvl2pPr>
                <a:lvl3pPr>
                  <a:defRPr sz="1300">
                    <a:solidFill>
                      <a:schemeClr val="tx1"/>
                    </a:solidFill>
                    <a:latin typeface="Calibri" charset="0"/>
                    <a:ea typeface="ＭＳ Ｐゴシック" charset="-128"/>
                    <a:cs typeface="ＭＳ Ｐゴシック" charset="-128"/>
                  </a:defRPr>
                </a:lvl3pPr>
                <a:lvl4pPr>
                  <a:defRPr sz="1300">
                    <a:solidFill>
                      <a:schemeClr val="tx1"/>
                    </a:solidFill>
                    <a:latin typeface="Calibri" charset="0"/>
                    <a:ea typeface="ＭＳ Ｐゴシック" charset="-128"/>
                    <a:cs typeface="ＭＳ Ｐゴシック" charset="-128"/>
                  </a:defRPr>
                </a:lvl4pPr>
                <a:lvl5pPr>
                  <a:defRPr sz="1300">
                    <a:solidFill>
                      <a:schemeClr val="tx1"/>
                    </a:solidFill>
                    <a:latin typeface="Calibri" charset="0"/>
                    <a:ea typeface="ＭＳ Ｐゴシック" charset="-128"/>
                    <a:cs typeface="ＭＳ Ｐゴシック" charset="-128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charset="0"/>
                    <a:ea typeface="ＭＳ Ｐゴシック" charset="-128"/>
                    <a:cs typeface="ＭＳ Ｐゴシック" charset="-128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charset="0"/>
                    <a:ea typeface="ＭＳ Ｐゴシック" charset="-128"/>
                    <a:cs typeface="ＭＳ Ｐゴシック" charset="-128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charset="0"/>
                    <a:ea typeface="ＭＳ Ｐゴシック" charset="-128"/>
                    <a:cs typeface="ＭＳ Ｐゴシック" charset="-128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fr-BE" altLang="es-ES_tradnl" sz="2000" dirty="0" smtClean="0">
                    <a:solidFill>
                      <a:srgbClr val="00A9E0"/>
                    </a:solidFill>
                    <a:latin typeface="Calibri Light" charset="0"/>
                  </a:rPr>
                  <a:t>Principales actions de communication.............4</a:t>
                </a:r>
                <a:endParaRPr lang="en-US" sz="1600" dirty="0">
                  <a:solidFill>
                    <a:srgbClr val="323232"/>
                  </a:solidFill>
                </a:endParaRPr>
              </a:p>
              <a:p>
                <a:r>
                  <a:rPr lang="en-US" sz="1600" dirty="0" smtClean="0">
                    <a:solidFill>
                      <a:srgbClr val="323232"/>
                    </a:solidFill>
                  </a:rPr>
                  <a:t>Externes et internes</a:t>
                </a:r>
                <a:endParaRPr lang="en-US" sz="1600" dirty="0">
                  <a:solidFill>
                    <a:srgbClr val="323232"/>
                  </a:solidFill>
                </a:endParaRPr>
              </a:p>
            </p:txBody>
          </p:sp>
        </p:grp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23289" y="457125"/>
            <a:ext cx="9144000" cy="88611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err="1" smtClean="0"/>
              <a:t>Sommaire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3881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09800" y="358219"/>
            <a:ext cx="8442569" cy="886119"/>
          </a:xfrm>
          <a:ln w="95250">
            <a:noFill/>
            <a:miter lim="800000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900" dirty="0" smtClean="0"/>
              <a:t>Stratégie et plan de communication </a:t>
            </a:r>
            <a:br>
              <a:rPr lang="en-GB" sz="2900" dirty="0" smtClean="0"/>
            </a:br>
            <a:endParaRPr lang="en-US" sz="29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7627FB-D816-4EA7-98E3-793F2D9BC93A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77" name="TextBox 10">
            <a:extLst>
              <a:ext uri="{FF2B5EF4-FFF2-40B4-BE49-F238E27FC236}">
                <a16:creationId xmlns:a16="http://schemas.microsoft.com/office/drawing/2014/main" id="{6D517F9E-C7A6-49EA-A556-614DE2AEE114}"/>
              </a:ext>
            </a:extLst>
          </p:cNvPr>
          <p:cNvSpPr txBox="1"/>
          <p:nvPr/>
        </p:nvSpPr>
        <p:spPr>
          <a:xfrm>
            <a:off x="40624" y="4863057"/>
            <a:ext cx="3977944" cy="3377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algn="r">
              <a:buClr>
                <a:schemeClr val="bg1"/>
              </a:buClr>
              <a:defRPr sz="1600">
                <a:latin typeface="+mj-lt"/>
                <a:ea typeface="Calibri" charset="0"/>
                <a:cs typeface="Calibri" charset="0"/>
              </a:defRPr>
            </a:lvl1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lang="en-US" kern="0" dirty="0" err="1" smtClean="0">
                <a:solidFill>
                  <a:srgbClr val="005EB8"/>
                </a:solidFill>
                <a:latin typeface="Calibri Light" panose="020F0302020204030204"/>
              </a:rPr>
              <a:t>Développer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 Light" panose="020F0302020204030204"/>
                <a:cs typeface="Calibri" charset="0"/>
              </a:rPr>
              <a:t> la marque-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 Light" panose="020F0302020204030204"/>
                <a:cs typeface="Calibri" charset="0"/>
              </a:rPr>
              <a:t>entreprise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 Light" panose="020F0302020204030204"/>
                <a:cs typeface="Calibri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 Light" panose="020F0302020204030204"/>
                <a:cs typeface="Calibri" charset="0"/>
              </a:rPr>
              <a:t>UCA</a:t>
            </a:r>
          </a:p>
        </p:txBody>
      </p:sp>
      <p:sp>
        <p:nvSpPr>
          <p:cNvPr id="78" name="TextBox 10">
            <a:extLst>
              <a:ext uri="{FF2B5EF4-FFF2-40B4-BE49-F238E27FC236}">
                <a16:creationId xmlns:a16="http://schemas.microsoft.com/office/drawing/2014/main" id="{A6DEA951-A4C1-43CD-AE32-1813C9824E5D}"/>
              </a:ext>
            </a:extLst>
          </p:cNvPr>
          <p:cNvSpPr txBox="1"/>
          <p:nvPr/>
        </p:nvSpPr>
        <p:spPr>
          <a:xfrm>
            <a:off x="6915531" y="1957076"/>
            <a:ext cx="4281871" cy="6952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algn="r">
              <a:buClr>
                <a:schemeClr val="bg1"/>
              </a:buClr>
              <a:defRPr sz="1600">
                <a:latin typeface="+mj-lt"/>
                <a:ea typeface="Calibri" charset="0"/>
                <a:cs typeface="Calibri" charset="0"/>
              </a:defRPr>
            </a:lvl1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 Light" panose="020F0302020204030204"/>
                <a:cs typeface="Calibri" charset="0"/>
              </a:rPr>
              <a:t>Imposer le service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 Light" panose="020F0302020204030204"/>
                <a:cs typeface="Calibri" charset="0"/>
              </a:rPr>
              <a:t>comme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 Light" panose="020F0302020204030204"/>
                <a:cs typeface="Calibri" charset="0"/>
              </a:rPr>
              <a:t> le service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 Light" panose="020F0302020204030204"/>
                <a:cs typeface="Calibri" charset="0"/>
              </a:rPr>
              <a:t>central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 Light" panose="020F0302020204030204"/>
                <a:cs typeface="Calibri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 Light" panose="020F0302020204030204"/>
                <a:cs typeface="Calibri" charset="0"/>
              </a:rPr>
              <a:t>de formation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 Light" panose="020F0302020204030204"/>
                <a:cs typeface="Calibri" charset="0"/>
              </a:rPr>
              <a:t>continue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 Light" panose="020F0302020204030204"/>
                <a:cs typeface="Calibri" charset="0"/>
              </a:rPr>
              <a:t>d’UCA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Calibri Light" panose="020F0302020204030204"/>
              <a:cs typeface="Calibri" charset="0"/>
            </a:endParaRPr>
          </a:p>
        </p:txBody>
      </p:sp>
      <p:sp>
        <p:nvSpPr>
          <p:cNvPr id="79" name="Text Placeholder 74">
            <a:extLst>
              <a:ext uri="{FF2B5EF4-FFF2-40B4-BE49-F238E27FC236}">
                <a16:creationId xmlns:a16="http://schemas.microsoft.com/office/drawing/2014/main" id="{2F25ACA9-B348-4846-B1EC-095EC6F8D849}"/>
              </a:ext>
            </a:extLst>
          </p:cNvPr>
          <p:cNvSpPr txBox="1">
            <a:spLocks/>
          </p:cNvSpPr>
          <p:nvPr/>
        </p:nvSpPr>
        <p:spPr bwMode="auto">
          <a:xfrm>
            <a:off x="711877" y="5390492"/>
            <a:ext cx="4046530" cy="11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230400" indent="-122400" algn="r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Lucida Grande"/>
              <a:buChar char="_"/>
              <a:defRPr sz="1600">
                <a:solidFill>
                  <a:srgbClr val="787875"/>
                </a:solidFill>
                <a:latin typeface="+mj-lt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108000" marR="0" lvl="0" indent="0" algn="l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A9E0"/>
              </a:buClr>
              <a:buSzPct val="100000"/>
              <a:buNone/>
              <a:tabLst/>
              <a:defRPr/>
            </a:pPr>
            <a:r>
              <a:rPr lang="en-US" kern="0" dirty="0" smtClean="0">
                <a:latin typeface="Calibri Light" panose="020F0302020204030204"/>
              </a:rPr>
              <a:t>-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87875"/>
                </a:solidFill>
                <a:effectLst/>
                <a:uLnTx/>
                <a:uFillTx/>
                <a:latin typeface="Calibri Light" panose="020F0302020204030204"/>
              </a:rPr>
              <a:t> Intégration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87875"/>
                </a:solidFill>
                <a:effectLst/>
                <a:uLnTx/>
                <a:uFillTx/>
                <a:latin typeface="Calibri Light" panose="020F0302020204030204"/>
              </a:rPr>
              <a:t>de la </a:t>
            </a:r>
            <a:r>
              <a:rPr kumimoji="0" lang="fr-BE" sz="1600" b="0" i="0" u="none" strike="noStrike" kern="0" cap="none" spc="0" normalizeH="0" baseline="0" noProof="0" dirty="0">
                <a:ln>
                  <a:noFill/>
                </a:ln>
                <a:solidFill>
                  <a:srgbClr val="787875"/>
                </a:solidFill>
                <a:effectLst/>
                <a:uLnTx/>
                <a:uFillTx/>
                <a:latin typeface="Calibri Light" panose="020F0302020204030204"/>
              </a:rPr>
              <a:t>charte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87875"/>
                </a:solidFill>
                <a:effectLst/>
                <a:uLnTx/>
                <a:uFillTx/>
                <a:latin typeface="Calibri Light" panose="020F0302020204030204"/>
              </a:rPr>
              <a:t> </a:t>
            </a:r>
            <a:r>
              <a:rPr kumimoji="0" lang="fr-BE" sz="1600" b="0" i="0" u="none" strike="noStrike" kern="0" cap="none" spc="0" normalizeH="0" baseline="0" noProof="0" dirty="0">
                <a:ln>
                  <a:noFill/>
                </a:ln>
                <a:solidFill>
                  <a:srgbClr val="787875"/>
                </a:solidFill>
                <a:effectLst/>
                <a:uLnTx/>
                <a:uFillTx/>
                <a:latin typeface="Calibri Light" panose="020F0302020204030204"/>
              </a:rPr>
              <a:t>graphique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87875"/>
                </a:solidFill>
                <a:effectLst/>
                <a:uLnTx/>
                <a:uFillTx/>
                <a:latin typeface="Calibri Light" panose="020F0302020204030204"/>
              </a:rPr>
              <a:t> UCA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87875"/>
                </a:solidFill>
                <a:effectLst/>
                <a:uLnTx/>
                <a:uFillTx/>
                <a:latin typeface="Calibri Light" panose="020F0302020204030204"/>
              </a:rPr>
              <a:t>sur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787875"/>
                </a:solidFill>
                <a:effectLst/>
                <a:uLnTx/>
                <a:uFillTx/>
                <a:latin typeface="Calibri Light" panose="020F0302020204030204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87875"/>
                </a:solidFill>
                <a:effectLst/>
                <a:uLnTx/>
                <a:uFillTx/>
                <a:latin typeface="Calibri Light" panose="020F0302020204030204"/>
              </a:rPr>
              <a:t>les différents supports de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787875"/>
                </a:solidFill>
                <a:effectLst/>
                <a:uLnTx/>
                <a:uFillTx/>
                <a:latin typeface="Calibri Light" panose="020F0302020204030204"/>
              </a:rPr>
              <a:t> communication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787875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80" name="Text Placeholder 74">
            <a:extLst>
              <a:ext uri="{FF2B5EF4-FFF2-40B4-BE49-F238E27FC236}">
                <a16:creationId xmlns:a16="http://schemas.microsoft.com/office/drawing/2014/main" id="{CB255DCE-8EB4-41D2-BF54-B64A5F68419F}"/>
              </a:ext>
            </a:extLst>
          </p:cNvPr>
          <p:cNvSpPr txBox="1">
            <a:spLocks/>
          </p:cNvSpPr>
          <p:nvPr/>
        </p:nvSpPr>
        <p:spPr bwMode="auto">
          <a:xfrm>
            <a:off x="7373853" y="2617189"/>
            <a:ext cx="3823549" cy="43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r" defTabSz="4572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A9E0"/>
              </a:buClr>
              <a:buSzPct val="100000"/>
              <a:buNone/>
              <a:defRPr/>
            </a:pPr>
            <a:r>
              <a:rPr lang="en-US" sz="1600" dirty="0" smtClean="0">
                <a:solidFill>
                  <a:srgbClr val="787875"/>
                </a:solidFill>
                <a:latin typeface="Calibri Light" panose="020F0302020204030204"/>
              </a:rPr>
              <a:t>- </a:t>
            </a:r>
            <a:r>
              <a:rPr lang="fr-BE" sz="1600" dirty="0" smtClean="0">
                <a:solidFill>
                  <a:srgbClr val="787875"/>
                </a:solidFill>
                <a:latin typeface="Calibri Light" panose="020F0302020204030204"/>
              </a:rPr>
              <a:t>Création</a:t>
            </a:r>
            <a:r>
              <a:rPr lang="en-GB" sz="1600" dirty="0" smtClean="0">
                <a:solidFill>
                  <a:srgbClr val="787875"/>
                </a:solidFill>
                <a:latin typeface="Calibri Light" panose="020F0302020204030204"/>
              </a:rPr>
              <a:t> </a:t>
            </a:r>
            <a:r>
              <a:rPr lang="fr-BE" sz="1600" dirty="0">
                <a:solidFill>
                  <a:srgbClr val="787875"/>
                </a:solidFill>
                <a:latin typeface="Calibri Light" panose="020F0302020204030204"/>
              </a:rPr>
              <a:t>d’une</a:t>
            </a:r>
            <a:r>
              <a:rPr lang="en-GB" sz="1600" dirty="0">
                <a:solidFill>
                  <a:srgbClr val="787875"/>
                </a:solidFill>
                <a:latin typeface="Calibri Light" panose="020F0302020204030204"/>
              </a:rPr>
              <a:t> </a:t>
            </a:r>
            <a:r>
              <a:rPr lang="fr-BE" sz="1600" dirty="0">
                <a:solidFill>
                  <a:srgbClr val="787875"/>
                </a:solidFill>
                <a:latin typeface="Calibri Light" panose="020F0302020204030204"/>
              </a:rPr>
              <a:t>offre</a:t>
            </a:r>
            <a:r>
              <a:rPr lang="en-GB" sz="1600" dirty="0">
                <a:solidFill>
                  <a:srgbClr val="787875"/>
                </a:solidFill>
                <a:latin typeface="Calibri Light" panose="020F0302020204030204"/>
              </a:rPr>
              <a:t> de service </a:t>
            </a:r>
            <a:r>
              <a:rPr lang="en-GB" sz="1600" dirty="0" smtClean="0">
                <a:solidFill>
                  <a:srgbClr val="787875"/>
                </a:solidFill>
                <a:latin typeface="Calibri Light" panose="020F0302020204030204"/>
              </a:rPr>
              <a:t>aux </a:t>
            </a:r>
            <a:r>
              <a:rPr lang="fr-BE" sz="1600" dirty="0" smtClean="0">
                <a:solidFill>
                  <a:srgbClr val="787875"/>
                </a:solidFill>
                <a:latin typeface="Calibri Light" panose="020F0302020204030204"/>
              </a:rPr>
              <a:t>EUR</a:t>
            </a:r>
            <a:endParaRPr lang="fr-BE" sz="1600" dirty="0">
              <a:solidFill>
                <a:srgbClr val="787875"/>
              </a:solidFill>
              <a:latin typeface="Calibri Light" panose="020F0302020204030204"/>
            </a:endParaRPr>
          </a:p>
          <a:p>
            <a:pPr marL="108000" indent="0" algn="r" defTabSz="4572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A9E0"/>
              </a:buClr>
              <a:buSzPct val="100000"/>
              <a:buNone/>
              <a:defRPr/>
            </a:pPr>
            <a:endParaRPr lang="en-US" sz="1600" dirty="0">
              <a:solidFill>
                <a:srgbClr val="787875"/>
              </a:solidFill>
              <a:latin typeface="Calibri Light" panose="020F0302020204030204"/>
            </a:endParaRPr>
          </a:p>
        </p:txBody>
      </p:sp>
      <p:sp>
        <p:nvSpPr>
          <p:cNvPr id="82" name="Elipse 39">
            <a:extLst>
              <a:ext uri="{FF2B5EF4-FFF2-40B4-BE49-F238E27FC236}">
                <a16:creationId xmlns:a16="http://schemas.microsoft.com/office/drawing/2014/main" id="{E9A1F85C-0D5F-40D5-BECC-5C21257F5369}"/>
              </a:ext>
            </a:extLst>
          </p:cNvPr>
          <p:cNvSpPr/>
          <p:nvPr/>
        </p:nvSpPr>
        <p:spPr>
          <a:xfrm>
            <a:off x="4794230" y="2141059"/>
            <a:ext cx="2660318" cy="2660318"/>
          </a:xfrm>
          <a:prstGeom prst="ellipse">
            <a:avLst/>
          </a:prstGeom>
          <a:noFill/>
          <a:ln w="25400" cap="rnd">
            <a:solidFill>
              <a:srgbClr val="00A9E0"/>
            </a:solidFill>
            <a:round/>
          </a:ln>
        </p:spPr>
        <p:txBody>
          <a:bodyPr rtlCol="0" anchor="ctr"/>
          <a:lstStyle/>
          <a:p>
            <a:pPr algn="ctr" defTabSz="457200"/>
            <a:endParaRPr lang="en-GB" sz="2000" dirty="0">
              <a:solidFill>
                <a:srgbClr val="005EB8"/>
              </a:solidFill>
              <a:latin typeface="Calibri Light" panose="020F0302020204030204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758363F-D5D3-4B17-AEA2-65B8B4E2398C}"/>
              </a:ext>
            </a:extLst>
          </p:cNvPr>
          <p:cNvGrpSpPr/>
          <p:nvPr/>
        </p:nvGrpSpPr>
        <p:grpSpPr>
          <a:xfrm>
            <a:off x="874277" y="1286316"/>
            <a:ext cx="240764" cy="240764"/>
            <a:chOff x="4949874" y="4222367"/>
            <a:chExt cx="240764" cy="240764"/>
          </a:xfrm>
        </p:grpSpPr>
        <p:sp>
          <p:nvSpPr>
            <p:cNvPr id="84" name="Oval 10">
              <a:extLst>
                <a:ext uri="{FF2B5EF4-FFF2-40B4-BE49-F238E27FC236}">
                  <a16:creationId xmlns:a16="http://schemas.microsoft.com/office/drawing/2014/main" id="{E5B8FF69-A16A-4711-8BF9-577A433FE535}"/>
                </a:ext>
              </a:extLst>
            </p:cNvPr>
            <p:cNvSpPr/>
            <p:nvPr/>
          </p:nvSpPr>
          <p:spPr>
            <a:xfrm>
              <a:off x="4949874" y="4222367"/>
              <a:ext cx="240764" cy="240764"/>
            </a:xfrm>
            <a:prstGeom prst="ellipse">
              <a:avLst/>
            </a:prstGeom>
            <a:solidFill>
              <a:srgbClr val="00A9E0">
                <a:alpha val="50000"/>
              </a:srgbClr>
            </a:solidFill>
          </p:spPr>
          <p:txBody>
            <a:bodyPr wrap="square" tIns="68400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45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A498D55-AA16-4A89-A397-CA7C67B16772}"/>
                </a:ext>
              </a:extLst>
            </p:cNvPr>
            <p:cNvSpPr/>
            <p:nvPr/>
          </p:nvSpPr>
          <p:spPr>
            <a:xfrm>
              <a:off x="4996365" y="4270599"/>
              <a:ext cx="147782" cy="147782"/>
            </a:xfrm>
            <a:prstGeom prst="ellipse">
              <a:avLst/>
            </a:prstGeom>
            <a:solidFill>
              <a:srgbClr val="00A9E0"/>
            </a:solidFill>
          </p:spPr>
          <p:txBody>
            <a:bodyPr wrap="square" tIns="68400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45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</p:grpSp>
      <p:grpSp>
        <p:nvGrpSpPr>
          <p:cNvPr id="86" name="Agrupar 41">
            <a:extLst>
              <a:ext uri="{FF2B5EF4-FFF2-40B4-BE49-F238E27FC236}">
                <a16:creationId xmlns:a16="http://schemas.microsoft.com/office/drawing/2014/main" id="{DAE7452A-256E-4B68-8951-2DD01036305F}"/>
              </a:ext>
            </a:extLst>
          </p:cNvPr>
          <p:cNvGrpSpPr/>
          <p:nvPr/>
        </p:nvGrpSpPr>
        <p:grpSpPr>
          <a:xfrm>
            <a:off x="943030" y="1404117"/>
            <a:ext cx="4871418" cy="784938"/>
            <a:chOff x="4578993" y="3912131"/>
            <a:chExt cx="4871418" cy="784938"/>
          </a:xfrm>
        </p:grpSpPr>
        <p:cxnSp>
          <p:nvCxnSpPr>
            <p:cNvPr id="87" name="Conector recto 43">
              <a:extLst>
                <a:ext uri="{FF2B5EF4-FFF2-40B4-BE49-F238E27FC236}">
                  <a16:creationId xmlns:a16="http://schemas.microsoft.com/office/drawing/2014/main" id="{17509C8B-8EC2-4B71-B03A-40E976F13801}"/>
                </a:ext>
              </a:extLst>
            </p:cNvPr>
            <p:cNvCxnSpPr/>
            <p:nvPr/>
          </p:nvCxnSpPr>
          <p:spPr>
            <a:xfrm flipH="1">
              <a:off x="4578993" y="3912131"/>
              <a:ext cx="4615775" cy="0"/>
            </a:xfrm>
            <a:prstGeom prst="line">
              <a:avLst/>
            </a:prstGeom>
            <a:noFill/>
            <a:ln w="25400" cap="rnd">
              <a:solidFill>
                <a:srgbClr val="00A9E0"/>
              </a:solidFill>
              <a:round/>
            </a:ln>
          </p:spPr>
        </p:cxnSp>
        <p:sp>
          <p:nvSpPr>
            <p:cNvPr id="88" name="Arco 46">
              <a:extLst>
                <a:ext uri="{FF2B5EF4-FFF2-40B4-BE49-F238E27FC236}">
                  <a16:creationId xmlns:a16="http://schemas.microsoft.com/office/drawing/2014/main" id="{88C3FD6A-6D77-41A6-86F3-DA6E00090BE3}"/>
                </a:ext>
              </a:extLst>
            </p:cNvPr>
            <p:cNvSpPr/>
            <p:nvPr/>
          </p:nvSpPr>
          <p:spPr>
            <a:xfrm rot="16200000" flipV="1">
              <a:off x="8939122" y="3912131"/>
              <a:ext cx="511289" cy="511289"/>
            </a:xfrm>
            <a:prstGeom prst="arc">
              <a:avLst/>
            </a:prstGeom>
            <a:noFill/>
            <a:ln w="25400" cap="rnd">
              <a:solidFill>
                <a:srgbClr val="00A9E0"/>
              </a:solidFill>
              <a:round/>
            </a:ln>
          </p:spPr>
          <p:txBody>
            <a:bodyPr rtlCol="0" anchor="ctr"/>
            <a:lstStyle/>
            <a:p>
              <a:pPr algn="ctr" defTabSz="457200"/>
              <a:endParaRPr lang="en-GB" sz="3600" dirty="0">
                <a:solidFill>
                  <a:srgbClr val="005EB8"/>
                </a:solidFill>
                <a:latin typeface="Calibri Light" panose="020F0302020204030204"/>
              </a:endParaRPr>
            </a:p>
          </p:txBody>
        </p:sp>
        <p:cxnSp>
          <p:nvCxnSpPr>
            <p:cNvPr id="89" name="Conector recto 48">
              <a:extLst>
                <a:ext uri="{FF2B5EF4-FFF2-40B4-BE49-F238E27FC236}">
                  <a16:creationId xmlns:a16="http://schemas.microsoft.com/office/drawing/2014/main" id="{E7FD1F91-3343-4E60-98CB-589816245156}"/>
                </a:ext>
              </a:extLst>
            </p:cNvPr>
            <p:cNvCxnSpPr/>
            <p:nvPr/>
          </p:nvCxnSpPr>
          <p:spPr>
            <a:xfrm>
              <a:off x="9450411" y="4167776"/>
              <a:ext cx="0" cy="529293"/>
            </a:xfrm>
            <a:prstGeom prst="line">
              <a:avLst/>
            </a:prstGeom>
            <a:noFill/>
            <a:ln w="25400" cap="rnd">
              <a:solidFill>
                <a:srgbClr val="00A9E0"/>
              </a:solidFill>
              <a:round/>
            </a:ln>
          </p:spPr>
        </p:cxnSp>
      </p:grpSp>
      <p:sp>
        <p:nvSpPr>
          <p:cNvPr id="93" name="TextBox 10">
            <a:extLst>
              <a:ext uri="{FF2B5EF4-FFF2-40B4-BE49-F238E27FC236}">
                <a16:creationId xmlns:a16="http://schemas.microsoft.com/office/drawing/2014/main" id="{EA864CF5-DD8E-4307-BEBD-3CFF4E155127}"/>
              </a:ext>
            </a:extLst>
          </p:cNvPr>
          <p:cNvSpPr txBox="1"/>
          <p:nvPr/>
        </p:nvSpPr>
        <p:spPr>
          <a:xfrm>
            <a:off x="528724" y="1663182"/>
            <a:ext cx="4673800" cy="2385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57200">
              <a:lnSpc>
                <a:spcPct val="107000"/>
              </a:lnSpc>
              <a:spcAft>
                <a:spcPts val="800"/>
              </a:spcAft>
            </a:pPr>
            <a:r>
              <a:rPr lang="fr-FR" sz="1600" dirty="0" smtClean="0">
                <a:solidFill>
                  <a:srgbClr val="005EB8"/>
                </a:solidFill>
                <a:latin typeface="Calibri Light" panose="020F0302020204030204"/>
                <a:cs typeface="Calibri" charset="0"/>
              </a:rPr>
              <a:t>Accroître </a:t>
            </a:r>
            <a:r>
              <a:rPr lang="fr-FR" sz="1600" dirty="0">
                <a:solidFill>
                  <a:srgbClr val="005EB8"/>
                </a:solidFill>
                <a:latin typeface="Calibri Light" panose="020F0302020204030204"/>
                <a:cs typeface="Calibri" charset="0"/>
              </a:rPr>
              <a:t>la visibilité du service formation continue</a:t>
            </a:r>
            <a:endParaRPr lang="en-IE" sz="1600" dirty="0">
              <a:solidFill>
                <a:srgbClr val="005EB8"/>
              </a:solidFill>
              <a:latin typeface="Calibri Light" panose="020F0302020204030204"/>
              <a:cs typeface="Calibri" charset="0"/>
            </a:endParaRPr>
          </a:p>
        </p:txBody>
      </p:sp>
      <p:sp>
        <p:nvSpPr>
          <p:cNvPr id="95" name="Text Placeholder 74">
            <a:extLst>
              <a:ext uri="{FF2B5EF4-FFF2-40B4-BE49-F238E27FC236}">
                <a16:creationId xmlns:a16="http://schemas.microsoft.com/office/drawing/2014/main" id="{D63ED305-F3E7-47AD-A16D-011B2845587E}"/>
              </a:ext>
            </a:extLst>
          </p:cNvPr>
          <p:cNvSpPr txBox="1">
            <a:spLocks/>
          </p:cNvSpPr>
          <p:nvPr/>
        </p:nvSpPr>
        <p:spPr bwMode="auto">
          <a:xfrm>
            <a:off x="372487" y="2003791"/>
            <a:ext cx="4445660" cy="261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9E0"/>
              </a:buClr>
              <a:buSzPct val="100000"/>
              <a:buNone/>
              <a:defRPr/>
            </a:pPr>
            <a:r>
              <a:rPr lang="en-US" sz="1600" dirty="0" smtClean="0">
                <a:solidFill>
                  <a:srgbClr val="787875"/>
                </a:solidFill>
                <a:latin typeface="Calibri Light" panose="020F0302020204030204"/>
              </a:rPr>
              <a:t>- </a:t>
            </a:r>
            <a:r>
              <a:rPr lang="en-US" sz="1600" dirty="0" err="1" smtClean="0">
                <a:solidFill>
                  <a:srgbClr val="787875"/>
                </a:solidFill>
                <a:latin typeface="Calibri Light" panose="020F0302020204030204"/>
              </a:rPr>
              <a:t>Création</a:t>
            </a:r>
            <a:r>
              <a:rPr lang="en-US" sz="1600" dirty="0" smtClean="0">
                <a:solidFill>
                  <a:srgbClr val="787875"/>
                </a:solidFill>
                <a:latin typeface="Calibri Light" panose="020F0302020204030204"/>
              </a:rPr>
              <a:t> </a:t>
            </a:r>
            <a:r>
              <a:rPr lang="en-US" sz="1600" dirty="0">
                <a:solidFill>
                  <a:srgbClr val="787875"/>
                </a:solidFill>
                <a:latin typeface="Calibri Light" panose="020F0302020204030204"/>
              </a:rPr>
              <a:t>et mise </a:t>
            </a:r>
            <a:r>
              <a:rPr lang="fr-BE" sz="1600" dirty="0">
                <a:solidFill>
                  <a:srgbClr val="787875"/>
                </a:solidFill>
                <a:latin typeface="Calibri Light" panose="020F0302020204030204"/>
              </a:rPr>
              <a:t>en</a:t>
            </a:r>
            <a:r>
              <a:rPr lang="en-US" sz="1600" dirty="0">
                <a:solidFill>
                  <a:srgbClr val="787875"/>
                </a:solidFill>
                <a:latin typeface="Calibri Light" panose="020F0302020204030204"/>
              </a:rPr>
              <a:t> place </a:t>
            </a:r>
            <a:r>
              <a:rPr lang="en-US" sz="1600" dirty="0" smtClean="0">
                <a:solidFill>
                  <a:srgbClr val="787875"/>
                </a:solidFill>
                <a:latin typeface="Calibri Light" panose="020F0302020204030204"/>
              </a:rPr>
              <a:t>de </a:t>
            </a:r>
            <a:r>
              <a:rPr lang="fr-BE" sz="1600" dirty="0" smtClean="0">
                <a:solidFill>
                  <a:srgbClr val="787875"/>
                </a:solidFill>
                <a:latin typeface="Calibri Light" panose="020F0302020204030204"/>
              </a:rPr>
              <a:t>différents</a:t>
            </a:r>
            <a:r>
              <a:rPr lang="en-US" sz="1600" dirty="0" smtClean="0">
                <a:solidFill>
                  <a:srgbClr val="787875"/>
                </a:solidFill>
                <a:latin typeface="Calibri Light" panose="020F0302020204030204"/>
              </a:rPr>
              <a:t> </a:t>
            </a:r>
            <a:r>
              <a:rPr lang="fr-BE" sz="1600" dirty="0" smtClean="0">
                <a:solidFill>
                  <a:srgbClr val="787875"/>
                </a:solidFill>
                <a:latin typeface="Calibri Light" panose="020F0302020204030204"/>
              </a:rPr>
              <a:t>outils</a:t>
            </a:r>
            <a:r>
              <a:rPr lang="en-US" sz="1600" dirty="0" smtClean="0">
                <a:solidFill>
                  <a:srgbClr val="787875"/>
                </a:solidFill>
                <a:latin typeface="Calibri Light" panose="020F0302020204030204"/>
              </a:rPr>
              <a:t> de communication </a:t>
            </a:r>
            <a:r>
              <a:rPr lang="en-US" sz="1600" dirty="0" err="1" smtClean="0">
                <a:solidFill>
                  <a:srgbClr val="787875"/>
                </a:solidFill>
                <a:latin typeface="Calibri Light" panose="020F0302020204030204"/>
              </a:rPr>
              <a:t>nécessaires</a:t>
            </a:r>
            <a:r>
              <a:rPr lang="en-US" sz="1600" dirty="0" smtClean="0">
                <a:solidFill>
                  <a:srgbClr val="787875"/>
                </a:solidFill>
                <a:latin typeface="Calibri Light" panose="020F0302020204030204"/>
              </a:rPr>
              <a:t> à </a:t>
            </a:r>
            <a:r>
              <a:rPr lang="en-US" sz="1600" dirty="0" err="1" smtClean="0">
                <a:solidFill>
                  <a:srgbClr val="787875"/>
                </a:solidFill>
                <a:latin typeface="Calibri Light" panose="020F0302020204030204"/>
              </a:rPr>
              <a:t>l’amélioration</a:t>
            </a:r>
            <a:r>
              <a:rPr lang="en-US" sz="1600" dirty="0" smtClean="0">
                <a:solidFill>
                  <a:srgbClr val="787875"/>
                </a:solidFill>
                <a:latin typeface="Calibri Light" panose="020F0302020204030204"/>
              </a:rPr>
              <a:t> </a:t>
            </a:r>
            <a:r>
              <a:rPr lang="en-US" sz="1600" dirty="0">
                <a:solidFill>
                  <a:srgbClr val="787875"/>
                </a:solidFill>
                <a:latin typeface="Calibri Light" panose="020F0302020204030204"/>
              </a:rPr>
              <a:t>de la </a:t>
            </a:r>
            <a:r>
              <a:rPr lang="fr-WINDIES" sz="1600" dirty="0" smtClean="0">
                <a:solidFill>
                  <a:srgbClr val="787875"/>
                </a:solidFill>
                <a:latin typeface="Calibri Light" panose="020F0302020204030204"/>
              </a:rPr>
              <a:t>notoriété</a:t>
            </a:r>
            <a:r>
              <a:rPr lang="en-US" sz="1600" dirty="0" smtClean="0">
                <a:solidFill>
                  <a:srgbClr val="787875"/>
                </a:solidFill>
                <a:latin typeface="Calibri Light" panose="020F0302020204030204"/>
              </a:rPr>
              <a:t> </a:t>
            </a:r>
            <a:r>
              <a:rPr lang="en-US" sz="1600" dirty="0">
                <a:solidFill>
                  <a:srgbClr val="787875"/>
                </a:solidFill>
                <a:latin typeface="Calibri Light" panose="020F0302020204030204"/>
              </a:rPr>
              <a:t>de </a:t>
            </a:r>
            <a:r>
              <a:rPr lang="fr-CA" sz="1600" dirty="0">
                <a:solidFill>
                  <a:srgbClr val="787875"/>
                </a:solidFill>
                <a:latin typeface="Calibri Light" panose="020F0302020204030204"/>
              </a:rPr>
              <a:t>l’offre</a:t>
            </a:r>
            <a:r>
              <a:rPr lang="en-US" sz="1600" dirty="0">
                <a:solidFill>
                  <a:srgbClr val="787875"/>
                </a:solidFill>
                <a:latin typeface="Calibri Light" panose="020F0302020204030204"/>
              </a:rPr>
              <a:t> </a:t>
            </a:r>
            <a:r>
              <a:rPr lang="en-US" sz="1600" dirty="0" smtClean="0">
                <a:solidFill>
                  <a:srgbClr val="787875"/>
                </a:solidFill>
                <a:latin typeface="Calibri Light" panose="020F0302020204030204"/>
              </a:rPr>
              <a:t>de formation </a:t>
            </a:r>
            <a:r>
              <a:rPr lang="en-US" sz="1600" dirty="0">
                <a:solidFill>
                  <a:srgbClr val="787875"/>
                </a:solidFill>
                <a:latin typeface="Calibri Light" panose="020F0302020204030204"/>
              </a:rPr>
              <a:t>continue</a:t>
            </a:r>
          </a:p>
          <a:p>
            <a:pPr marL="108000" indent="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9E0"/>
              </a:buClr>
              <a:buSzPct val="100000"/>
              <a:buNone/>
              <a:defRPr/>
            </a:pPr>
            <a:r>
              <a:rPr lang="en-US" sz="1600" dirty="0" smtClean="0">
                <a:solidFill>
                  <a:srgbClr val="787875"/>
                </a:solidFill>
                <a:latin typeface="Calibri Light" panose="020F0302020204030204"/>
              </a:rPr>
              <a:t>- Proposition </a:t>
            </a:r>
            <a:r>
              <a:rPr lang="en-US" sz="1600" dirty="0">
                <a:solidFill>
                  <a:srgbClr val="787875"/>
                </a:solidFill>
                <a:latin typeface="Calibri Light" panose="020F0302020204030204"/>
              </a:rPr>
              <a:t>et </a:t>
            </a:r>
            <a:r>
              <a:rPr lang="en-US" sz="1600" dirty="0" err="1" smtClean="0">
                <a:solidFill>
                  <a:srgbClr val="787875"/>
                </a:solidFill>
                <a:latin typeface="Calibri Light" panose="020F0302020204030204"/>
              </a:rPr>
              <a:t>réalisation</a:t>
            </a:r>
            <a:r>
              <a:rPr lang="en-US" sz="1600" dirty="0" smtClean="0">
                <a:solidFill>
                  <a:srgbClr val="787875"/>
                </a:solidFill>
                <a:latin typeface="Calibri Light" panose="020F0302020204030204"/>
              </a:rPr>
              <a:t> de </a:t>
            </a:r>
            <a:r>
              <a:rPr lang="fr-BE" sz="1600" dirty="0" smtClean="0">
                <a:solidFill>
                  <a:srgbClr val="787875"/>
                </a:solidFill>
                <a:latin typeface="Calibri Light" panose="020F0302020204030204"/>
              </a:rPr>
              <a:t>messages adaptés </a:t>
            </a:r>
            <a:r>
              <a:rPr lang="en-US" sz="1600" dirty="0" smtClean="0">
                <a:solidFill>
                  <a:srgbClr val="787875"/>
                </a:solidFill>
                <a:latin typeface="Calibri Light" panose="020F0302020204030204"/>
              </a:rPr>
              <a:t>pour </a:t>
            </a:r>
            <a:r>
              <a:rPr lang="fr-BE" sz="1600" dirty="0" smtClean="0">
                <a:solidFill>
                  <a:srgbClr val="787875"/>
                </a:solidFill>
                <a:latin typeface="Calibri Light" panose="020F0302020204030204"/>
              </a:rPr>
              <a:t>atteindre</a:t>
            </a:r>
            <a:r>
              <a:rPr lang="en-US" sz="1600" dirty="0" smtClean="0">
                <a:solidFill>
                  <a:srgbClr val="787875"/>
                </a:solidFill>
                <a:latin typeface="Calibri Light" panose="020F0302020204030204"/>
              </a:rPr>
              <a:t> </a:t>
            </a:r>
            <a:r>
              <a:rPr lang="en-US" sz="1600" dirty="0">
                <a:solidFill>
                  <a:srgbClr val="787875"/>
                </a:solidFill>
                <a:latin typeface="Calibri Light" panose="020F0302020204030204"/>
              </a:rPr>
              <a:t>des </a:t>
            </a:r>
            <a:r>
              <a:rPr lang="fr-BE" sz="1600" dirty="0">
                <a:solidFill>
                  <a:srgbClr val="787875"/>
                </a:solidFill>
                <a:latin typeface="Calibri Light" panose="020F0302020204030204"/>
              </a:rPr>
              <a:t>cibles</a:t>
            </a:r>
            <a:r>
              <a:rPr lang="en-US" sz="1600" dirty="0">
                <a:solidFill>
                  <a:srgbClr val="787875"/>
                </a:solidFill>
                <a:latin typeface="Calibri Light" panose="020F0302020204030204"/>
              </a:rPr>
              <a:t> </a:t>
            </a:r>
            <a:r>
              <a:rPr lang="fr-BE" sz="1600" dirty="0" smtClean="0">
                <a:solidFill>
                  <a:srgbClr val="787875"/>
                </a:solidFill>
                <a:latin typeface="Calibri Light" panose="020F0302020204030204"/>
              </a:rPr>
              <a:t>différenciées</a:t>
            </a:r>
          </a:p>
          <a:p>
            <a:pPr marL="108000" indent="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9E0"/>
              </a:buClr>
              <a:buSzPct val="100000"/>
              <a:buNone/>
              <a:defRPr/>
            </a:pPr>
            <a:r>
              <a:rPr lang="fr-BE" sz="1600" dirty="0" smtClean="0">
                <a:solidFill>
                  <a:srgbClr val="787875"/>
                </a:solidFill>
                <a:latin typeface="Calibri Light" panose="020F0302020204030204"/>
              </a:rPr>
              <a:t>- Visibilité </a:t>
            </a:r>
            <a:r>
              <a:rPr lang="fr-BE" sz="1600" dirty="0">
                <a:solidFill>
                  <a:srgbClr val="787875"/>
                </a:solidFill>
                <a:latin typeface="Calibri Light" panose="020F0302020204030204"/>
              </a:rPr>
              <a:t>de l'offre de formation continue </a:t>
            </a:r>
            <a:r>
              <a:rPr lang="fr-BE" sz="1600" dirty="0" smtClean="0">
                <a:solidFill>
                  <a:srgbClr val="787875"/>
                </a:solidFill>
                <a:latin typeface="Calibri Light" panose="020F0302020204030204"/>
              </a:rPr>
              <a:t>d’UCA </a:t>
            </a:r>
            <a:r>
              <a:rPr lang="fr-BE" sz="1600" dirty="0">
                <a:solidFill>
                  <a:srgbClr val="787875"/>
                </a:solidFill>
                <a:latin typeface="Calibri Light" panose="020F0302020204030204"/>
              </a:rPr>
              <a:t>au sein de la plateforme </a:t>
            </a:r>
            <a:r>
              <a:rPr lang="fr-FR" sz="1600" dirty="0">
                <a:solidFill>
                  <a:srgbClr val="787875"/>
                </a:solidFill>
                <a:latin typeface="Calibri Light" panose="020F0302020204030204"/>
              </a:rPr>
              <a:t>Espace Des </a:t>
            </a:r>
            <a:r>
              <a:rPr lang="fr-FR" sz="1600" dirty="0" smtClean="0">
                <a:solidFill>
                  <a:srgbClr val="787875"/>
                </a:solidFill>
                <a:latin typeface="Calibri Light" panose="020F0302020204030204"/>
              </a:rPr>
              <a:t>Organismes </a:t>
            </a:r>
            <a:r>
              <a:rPr lang="fr-FR" sz="1600" dirty="0">
                <a:solidFill>
                  <a:srgbClr val="787875"/>
                </a:solidFill>
                <a:latin typeface="Calibri Light" panose="020F0302020204030204"/>
              </a:rPr>
              <a:t>de Formation (EDOF)</a:t>
            </a:r>
            <a:r>
              <a:rPr lang="fr-BE" sz="1600" dirty="0">
                <a:solidFill>
                  <a:srgbClr val="787875"/>
                </a:solidFill>
                <a:latin typeface="Calibri Light" panose="020F0302020204030204"/>
              </a:rPr>
              <a:t> </a:t>
            </a:r>
          </a:p>
          <a:p>
            <a:pPr marL="393750" indent="-28575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9E0"/>
              </a:buClr>
              <a:buSzPct val="100000"/>
              <a:buFontTx/>
              <a:buChar char="-"/>
              <a:defRPr/>
            </a:pPr>
            <a:endParaRPr lang="fr-BE" sz="1600" dirty="0">
              <a:solidFill>
                <a:srgbClr val="787875"/>
              </a:solidFill>
              <a:latin typeface="Calibri Light" panose="020F0302020204030204"/>
            </a:endParaRPr>
          </a:p>
          <a:p>
            <a:pPr marL="108000" indent="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9E0"/>
              </a:buClr>
              <a:buSzPct val="100000"/>
              <a:buFont typeface="Arial"/>
              <a:buNone/>
              <a:defRPr/>
            </a:pPr>
            <a:endParaRPr lang="en-US" sz="1800" dirty="0">
              <a:solidFill>
                <a:srgbClr val="00A9E0"/>
              </a:solidFill>
              <a:latin typeface="Calibri Light" panose="020F0302020204030204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9D76911-ACCF-4AEB-A23C-9734622333AA}"/>
              </a:ext>
            </a:extLst>
          </p:cNvPr>
          <p:cNvGrpSpPr/>
          <p:nvPr/>
        </p:nvGrpSpPr>
        <p:grpSpPr>
          <a:xfrm flipH="1">
            <a:off x="6859637" y="1641023"/>
            <a:ext cx="4436378" cy="722618"/>
            <a:chOff x="1968111" y="1674507"/>
            <a:chExt cx="4436378" cy="722618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3D7CE210-9BB4-4BE1-A546-7017875ADFBA}"/>
                </a:ext>
              </a:extLst>
            </p:cNvPr>
            <p:cNvGrpSpPr/>
            <p:nvPr/>
          </p:nvGrpSpPr>
          <p:grpSpPr>
            <a:xfrm>
              <a:off x="1968111" y="1674507"/>
              <a:ext cx="240764" cy="240764"/>
              <a:chOff x="5445815" y="4222367"/>
              <a:chExt cx="240764" cy="240764"/>
            </a:xfrm>
          </p:grpSpPr>
          <p:sp>
            <p:nvSpPr>
              <p:cNvPr id="113" name="Oval 10">
                <a:extLst>
                  <a:ext uri="{FF2B5EF4-FFF2-40B4-BE49-F238E27FC236}">
                    <a16:creationId xmlns:a16="http://schemas.microsoft.com/office/drawing/2014/main" id="{335F813F-041A-41CC-B77F-0FAA3B7FAC74}"/>
                  </a:ext>
                </a:extLst>
              </p:cNvPr>
              <p:cNvSpPr/>
              <p:nvPr/>
            </p:nvSpPr>
            <p:spPr>
              <a:xfrm>
                <a:off x="5445815" y="4222367"/>
                <a:ext cx="240764" cy="240764"/>
              </a:xfrm>
              <a:prstGeom prst="ellipse">
                <a:avLst/>
              </a:prstGeom>
              <a:solidFill>
                <a:srgbClr val="00A9E0">
                  <a:alpha val="50000"/>
                </a:srgbClr>
              </a:solidFill>
            </p:spPr>
            <p:txBody>
              <a:bodyPr wrap="square" tIns="68400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50000"/>
                  </a:lnSpc>
                  <a:spcBef>
                    <a:spcPts val="450"/>
                  </a:spcBef>
                  <a:spcAft>
                    <a:spcPts val="0"/>
                  </a:spcAft>
                  <a:buClr>
                    <a:srgbClr val="00A9E0"/>
                  </a:buClr>
                  <a:buSzPct val="80000"/>
                  <a:buFont typeface="Calibri" panose="020F0502020204030204" pitchFamily="34" charset="0"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5EB8"/>
                  </a:solidFill>
                  <a:effectLst/>
                  <a:uLnTx/>
                  <a:uFillTx/>
                  <a:latin typeface="Calibri Light" panose="020F0302020204030204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3344C255-8A92-4CE4-BEAC-31CB98E0F2F4}"/>
                  </a:ext>
                </a:extLst>
              </p:cNvPr>
              <p:cNvSpPr/>
              <p:nvPr/>
            </p:nvSpPr>
            <p:spPr>
              <a:xfrm>
                <a:off x="5492306" y="4270599"/>
                <a:ext cx="147782" cy="147782"/>
              </a:xfrm>
              <a:prstGeom prst="ellipse">
                <a:avLst/>
              </a:prstGeom>
              <a:solidFill>
                <a:srgbClr val="00A9E0"/>
              </a:solidFill>
            </p:spPr>
            <p:txBody>
              <a:bodyPr wrap="square" tIns="68400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50000"/>
                  </a:lnSpc>
                  <a:spcBef>
                    <a:spcPts val="450"/>
                  </a:spcBef>
                  <a:spcAft>
                    <a:spcPts val="0"/>
                  </a:spcAft>
                  <a:buClr>
                    <a:srgbClr val="00A9E0"/>
                  </a:buClr>
                  <a:buSzPct val="80000"/>
                  <a:buFont typeface="Calibri" panose="020F0502020204030204" pitchFamily="34" charset="0"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5EB8"/>
                  </a:solidFill>
                  <a:effectLst/>
                  <a:uLnTx/>
                  <a:uFillTx/>
                  <a:latin typeface="Calibri Light" panose="020F0302020204030204"/>
                </a:endParaRPr>
              </a:p>
            </p:txBody>
          </p:sp>
        </p:grpSp>
        <p:grpSp>
          <p:nvGrpSpPr>
            <p:cNvPr id="102" name="Agrupar 41">
              <a:extLst>
                <a:ext uri="{FF2B5EF4-FFF2-40B4-BE49-F238E27FC236}">
                  <a16:creationId xmlns:a16="http://schemas.microsoft.com/office/drawing/2014/main" id="{8157A317-CD07-453E-A4A5-9FA4FC65826D}"/>
                </a:ext>
              </a:extLst>
            </p:cNvPr>
            <p:cNvGrpSpPr/>
            <p:nvPr/>
          </p:nvGrpSpPr>
          <p:grpSpPr>
            <a:xfrm>
              <a:off x="2229481" y="1792308"/>
              <a:ext cx="4175008" cy="604817"/>
              <a:chOff x="5275403" y="3912131"/>
              <a:chExt cx="4175008" cy="604817"/>
            </a:xfrm>
          </p:grpSpPr>
          <p:cxnSp>
            <p:nvCxnSpPr>
              <p:cNvPr id="103" name="Conector recto 43">
                <a:extLst>
                  <a:ext uri="{FF2B5EF4-FFF2-40B4-BE49-F238E27FC236}">
                    <a16:creationId xmlns:a16="http://schemas.microsoft.com/office/drawing/2014/main" id="{86FE9943-303D-4554-BAED-669044A7EE83}"/>
                  </a:ext>
                </a:extLst>
              </p:cNvPr>
              <p:cNvCxnSpPr/>
              <p:nvPr/>
            </p:nvCxnSpPr>
            <p:spPr>
              <a:xfrm flipH="1">
                <a:off x="5275403" y="3912131"/>
                <a:ext cx="3919365" cy="0"/>
              </a:xfrm>
              <a:prstGeom prst="line">
                <a:avLst/>
              </a:prstGeom>
              <a:noFill/>
              <a:ln w="25400" cap="rnd">
                <a:solidFill>
                  <a:srgbClr val="00A9E0"/>
                </a:solidFill>
                <a:round/>
              </a:ln>
            </p:spPr>
          </p:cxnSp>
          <p:sp>
            <p:nvSpPr>
              <p:cNvPr id="111" name="Arco 46">
                <a:extLst>
                  <a:ext uri="{FF2B5EF4-FFF2-40B4-BE49-F238E27FC236}">
                    <a16:creationId xmlns:a16="http://schemas.microsoft.com/office/drawing/2014/main" id="{2510D241-DD67-48F0-8CD0-60F9ECDCA38B}"/>
                  </a:ext>
                </a:extLst>
              </p:cNvPr>
              <p:cNvSpPr/>
              <p:nvPr/>
            </p:nvSpPr>
            <p:spPr>
              <a:xfrm rot="16200000" flipV="1">
                <a:off x="8939122" y="3912131"/>
                <a:ext cx="511289" cy="511289"/>
              </a:xfrm>
              <a:prstGeom prst="arc">
                <a:avLst/>
              </a:prstGeom>
              <a:noFill/>
              <a:ln w="25400" cap="rnd">
                <a:solidFill>
                  <a:srgbClr val="00A9E0"/>
                </a:solidFill>
                <a:round/>
              </a:ln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5EB8"/>
                  </a:solidFill>
                  <a:effectLst/>
                  <a:uLnTx/>
                  <a:uFillTx/>
                  <a:latin typeface="Calibri Light" panose="020F0302020204030204"/>
                </a:endParaRPr>
              </a:p>
            </p:txBody>
          </p:sp>
          <p:cxnSp>
            <p:nvCxnSpPr>
              <p:cNvPr id="112" name="Conector recto 48">
                <a:extLst>
                  <a:ext uri="{FF2B5EF4-FFF2-40B4-BE49-F238E27FC236}">
                    <a16:creationId xmlns:a16="http://schemas.microsoft.com/office/drawing/2014/main" id="{75BF6939-AFE2-4366-9921-EC13A5E2378F}"/>
                  </a:ext>
                </a:extLst>
              </p:cNvPr>
              <p:cNvCxnSpPr/>
              <p:nvPr/>
            </p:nvCxnSpPr>
            <p:spPr>
              <a:xfrm>
                <a:off x="9450411" y="4167776"/>
                <a:ext cx="0" cy="349172"/>
              </a:xfrm>
              <a:prstGeom prst="line">
                <a:avLst/>
              </a:prstGeom>
              <a:noFill/>
              <a:ln w="25400" cap="rnd">
                <a:solidFill>
                  <a:srgbClr val="00A9E0"/>
                </a:solidFill>
                <a:round/>
              </a:ln>
            </p:spPr>
          </p:cxnSp>
        </p:grpSp>
      </p:grpSp>
      <p:sp>
        <p:nvSpPr>
          <p:cNvPr id="115" name="Oval 10">
            <a:extLst>
              <a:ext uri="{FF2B5EF4-FFF2-40B4-BE49-F238E27FC236}">
                <a16:creationId xmlns:a16="http://schemas.microsoft.com/office/drawing/2014/main" id="{5F143773-A136-4D7A-877D-FF70B612556A}"/>
              </a:ext>
            </a:extLst>
          </p:cNvPr>
          <p:cNvSpPr/>
          <p:nvPr/>
        </p:nvSpPr>
        <p:spPr>
          <a:xfrm>
            <a:off x="1002168" y="4474916"/>
            <a:ext cx="240764" cy="240764"/>
          </a:xfrm>
          <a:prstGeom prst="ellipse">
            <a:avLst/>
          </a:prstGeom>
          <a:solidFill>
            <a:srgbClr val="00A9E0">
              <a:alpha val="50000"/>
            </a:srgbClr>
          </a:solidFill>
        </p:spPr>
        <p:txBody>
          <a:bodyPr wrap="square" tIns="684000">
            <a:noAutofit/>
          </a:bodyPr>
          <a:lstStyle/>
          <a:p>
            <a:pPr algn="ctr">
              <a:lnSpc>
                <a:spcPct val="50000"/>
              </a:lnSpc>
              <a:spcBef>
                <a:spcPts val="450"/>
              </a:spcBef>
              <a:buClr>
                <a:srgbClr val="00A9E0"/>
              </a:buClr>
              <a:buSzPct val="80000"/>
              <a:buFont typeface="Calibri" panose="020F0502020204030204" pitchFamily="34" charset="0"/>
              <a:buNone/>
            </a:pPr>
            <a:endParaRPr lang="en-US" sz="1100" dirty="0">
              <a:solidFill>
                <a:srgbClr val="005EB8"/>
              </a:solidFill>
              <a:latin typeface="Calibri Light" panose="020F0302020204030204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A0792BBA-D16E-4F38-9891-EA42998B5A07}"/>
              </a:ext>
            </a:extLst>
          </p:cNvPr>
          <p:cNvSpPr/>
          <p:nvPr/>
        </p:nvSpPr>
        <p:spPr>
          <a:xfrm>
            <a:off x="1048659" y="4521407"/>
            <a:ext cx="147782" cy="147782"/>
          </a:xfrm>
          <a:prstGeom prst="ellipse">
            <a:avLst/>
          </a:prstGeom>
          <a:solidFill>
            <a:srgbClr val="00A9E0"/>
          </a:solidFill>
        </p:spPr>
        <p:txBody>
          <a:bodyPr wrap="square" tIns="68400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50000"/>
              </a:lnSpc>
              <a:spcBef>
                <a:spcPts val="450"/>
              </a:spcBef>
              <a:spcAft>
                <a:spcPts val="0"/>
              </a:spcAft>
              <a:buClr>
                <a:srgbClr val="00A9E0"/>
              </a:buClr>
              <a:buSzPct val="80000"/>
              <a:buFont typeface="Calibri" panose="020F0502020204030204" pitchFamily="34" charset="0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117" name="Conector recto 43">
            <a:extLst>
              <a:ext uri="{FF2B5EF4-FFF2-40B4-BE49-F238E27FC236}">
                <a16:creationId xmlns:a16="http://schemas.microsoft.com/office/drawing/2014/main" id="{B2CEB692-5F3F-4A1E-A392-17160F4B4356}"/>
              </a:ext>
            </a:extLst>
          </p:cNvPr>
          <p:cNvCxnSpPr/>
          <p:nvPr/>
        </p:nvCxnSpPr>
        <p:spPr>
          <a:xfrm flipH="1">
            <a:off x="1146951" y="4554483"/>
            <a:ext cx="4193572" cy="40232"/>
          </a:xfrm>
          <a:prstGeom prst="line">
            <a:avLst/>
          </a:prstGeom>
          <a:noFill/>
          <a:ln w="25400" cap="rnd">
            <a:solidFill>
              <a:srgbClr val="00A9E0"/>
            </a:solidFill>
            <a:round/>
          </a:ln>
        </p:spPr>
      </p:cxnSp>
      <p:pic>
        <p:nvPicPr>
          <p:cNvPr id="131" name="Picture 2" descr="https://attachment.outlook.live.net/owa/fgrosset@hotmail.com/service.svc/s/GetAttachmentThumbnail?id=AQMkADAwATE2MjgxLTg2OWUtZjQ5OC0wMAItMDAKAEYAAAPGZTUYqqTaQ7btUrKPUpzGBwCITl%2B9MUhGRJmjMbhkWAvLAAACAQwAAACITl%2B9MUhGRJmjMbhkWAvLAANFmWOmAAAAARIAEABzL7ZBb3SSR6TovqVCG8Xi&amp;thumbnailType=2&amp;owa=outlook.live.com&amp;scriptVer=2020021701.09&amp;isc=1&amp;X-OWA-CANARY=UEGxPY6W2U-Tr4RBnnx233ByyJVzt9cYQYnP86Gka4em-7tQ9suYsC2bdeGspTMhcujxSvhHc_A.&amp;token=eyJhbGciOiJSUzI1NiIsImtpZCI6IjU2MzU4ODUyMzRCOTI1MkRERTAwNTc2NkQ5RDlGMjc2NTY1RjYzRTIiLCJ4NXQiOiJWaldJVWpTNUpTM2VBRmRtMmRueWRsWmZZLUkiLCJ0eXAiOiJKV1QifQ.eyJvcmlnaW4iOiJodHRwczovL291dGxvb2subGl2ZS5jb20iLCJ2ZXIiOiJFeGNoYW5nZS5DYWxsYmFjay5WMSIsImFwcGN0eHNlbmRlciI6Ik93YURvd25sb2FkQDg0ZGY5ZTdmLWU5ZjYtNDBhZi1iNDM1LWFhYWFhYWFhYWFhYSIsImlzc3JpbmciOiJXVyIsImFwcGN0eCI6IntcIm1zZXhjaHByb3RcIjpcIm93YVwiLFwicHJpbWFyeXNpZFwiOlwiUy0xLTI4MjctOTA3NTMtMjI1ODU2NDI0OFwiLFwicHVpZFwiOlwiMzg5NzgzNDI1NTc4MTM2XCIsXCJvaWRcIjpcIjAwMDE2MjgxLTg2OWUtZjQ5OC0wMDAwLTAwMDAwMDAwMDAwMFwiLFwic2NvcGVcIjpcIk93YURvd25sb2FkXCJ9IiwibmJmIjoxNTgyMzYxMTIxLCJleHAiOjE1ODIzNjE3MjEsImlzcyI6IjAwMDAwMDAyLTAwMDAtMGZmMS1jZTAwLTAwMDAwMDAwMDAwMEA4NGRmOWU3Zi1lOWY2LTQwYWYtYjQzNS1hYWFhYWFhYWFhYWEiLCJhdWQiOiIwMDAwMDAwMi0wMDAwLTBmZjEtY2UwMC0wMDAwMDAwMDAwMDAvYXR0YWNobWVudC5vdXRsb29rLmxpdmUubmV0QDg0ZGY5ZTdmLWU5ZjYtNDBhZi1iNDM1LWFhYWFhYWFhYWFhYSJ9.bkI5o_RHEf93rIPfgy3kyc8ZEF2pCu_1gCt07eMsevTNhfsG8KLskeD9TO443vmOZUFbeQ5FPcLmk7d04Sgw1YAcHql_jaXT8lgKg2Q107sEZza7aspl6BAygSaj93LnBB9t9j6OdWBUqz0bJh3HdQ2vf4FJJ5bvqe69iyd26aTz8oRboh0MCGXUtmcQQv1jeT1nXdUX0FH_oO5ISL_h-lXeCqF-51Hiu_IIGIwP9psrnEZOo4xxuQSZUkVd9RwnBr5M0kdcHsOXhTHVeP749EQBlFj1XgBWUyZa-szGGgGVAR0yQOnsWpuIPzfwnMjVid_Ch2MYZIp0rb0FwXjGHg&amp;animation=true">
            <a:extLst>
              <a:ext uri="{FF2B5EF4-FFF2-40B4-BE49-F238E27FC236}">
                <a16:creationId xmlns:a16="http://schemas.microsoft.com/office/drawing/2014/main" id="{1B8BA4EC-6A46-43C9-BC16-48521E3BB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16" y="2687456"/>
            <a:ext cx="1639062" cy="144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14200" y="3036981"/>
            <a:ext cx="3849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r" defTabSz="4572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A9E0"/>
              </a:buClr>
              <a:buSzPct val="100000"/>
              <a:defRPr/>
            </a:pPr>
            <a:r>
              <a:rPr lang="fr-BE" sz="1600" dirty="0" smtClean="0">
                <a:solidFill>
                  <a:srgbClr val="787875"/>
                </a:solidFill>
                <a:latin typeface="Calibri Light" panose="020F0302020204030204"/>
              </a:rPr>
              <a:t>- Collaboration avec les autres services et les EUR en terme de communication</a:t>
            </a:r>
            <a:endParaRPr lang="fr-BE" sz="1600" dirty="0">
              <a:solidFill>
                <a:srgbClr val="787875"/>
              </a:solidFill>
              <a:latin typeface="Calibri Light" panose="020F0302020204030204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44246" y="1079543"/>
            <a:ext cx="411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ACTIONS DE COMMUNICATION EXTERNES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32768" y="1414148"/>
            <a:ext cx="408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ACTIONS DE COMMUNICATION </a:t>
            </a:r>
            <a:r>
              <a:rPr lang="fr-FR" dirty="0" smtClean="0">
                <a:solidFill>
                  <a:schemeClr val="accent1"/>
                </a:solidFill>
              </a:rPr>
              <a:t>INTERNES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5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383">
            <a:extLst>
              <a:ext uri="{FF2B5EF4-FFF2-40B4-BE49-F238E27FC236}">
                <a16:creationId xmlns:a16="http://schemas.microsoft.com/office/drawing/2014/main" id="{82612363-4173-4707-A4D1-8BFB8FC13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669" y="1293224"/>
            <a:ext cx="2481800" cy="985465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s-ES_tradnl" sz="1800" dirty="0">
                <a:solidFill>
                  <a:srgbClr val="00A9E0"/>
                </a:solidFill>
                <a:latin typeface="Calibri Light" charset="0"/>
              </a:rPr>
              <a:t>Nouveau support Print </a:t>
            </a:r>
          </a:p>
          <a:p>
            <a:r>
              <a:rPr lang="en-US" sz="1200" dirty="0">
                <a:solidFill>
                  <a:srgbClr val="323232"/>
                </a:solidFill>
              </a:rPr>
              <a:t>Brochures, </a:t>
            </a:r>
            <a:r>
              <a:rPr lang="en-US" sz="1200" dirty="0" err="1" smtClean="0">
                <a:solidFill>
                  <a:srgbClr val="323232"/>
                </a:solidFill>
              </a:rPr>
              <a:t>cartes</a:t>
            </a:r>
            <a:r>
              <a:rPr lang="en-US" sz="1200" dirty="0" smtClean="0">
                <a:solidFill>
                  <a:srgbClr val="323232"/>
                </a:solidFill>
              </a:rPr>
              <a:t> </a:t>
            </a:r>
            <a:r>
              <a:rPr lang="en-US" sz="1200" dirty="0">
                <a:solidFill>
                  <a:srgbClr val="323232"/>
                </a:solidFill>
              </a:rPr>
              <a:t>de </a:t>
            </a:r>
            <a:r>
              <a:rPr lang="fr-BE" sz="1200" dirty="0" smtClean="0">
                <a:solidFill>
                  <a:srgbClr val="323232"/>
                </a:solidFill>
              </a:rPr>
              <a:t>visite</a:t>
            </a:r>
            <a:r>
              <a:rPr lang="en-US" sz="1200" dirty="0" smtClean="0">
                <a:solidFill>
                  <a:srgbClr val="323232"/>
                </a:solidFill>
              </a:rPr>
              <a:t>, </a:t>
            </a:r>
            <a:endParaRPr lang="en-US" sz="1200" dirty="0">
              <a:solidFill>
                <a:srgbClr val="323232"/>
              </a:solidFill>
            </a:endParaRPr>
          </a:p>
          <a:p>
            <a:r>
              <a:rPr lang="en-US" sz="1200" dirty="0" smtClean="0">
                <a:solidFill>
                  <a:srgbClr val="323232"/>
                </a:solidFill>
              </a:rPr>
              <a:t>Kakemonos</a:t>
            </a:r>
            <a:endParaRPr lang="en-US" sz="1200" dirty="0">
              <a:solidFill>
                <a:srgbClr val="323232"/>
              </a:solidFill>
            </a:endParaRPr>
          </a:p>
          <a:p>
            <a:r>
              <a:rPr lang="en-US" sz="1200" dirty="0">
                <a:solidFill>
                  <a:srgbClr val="323232"/>
                </a:solidFill>
              </a:rPr>
              <a:t> </a:t>
            </a:r>
          </a:p>
        </p:txBody>
      </p:sp>
      <p:sp>
        <p:nvSpPr>
          <p:cNvPr id="168" name="Shape 383">
            <a:extLst>
              <a:ext uri="{FF2B5EF4-FFF2-40B4-BE49-F238E27FC236}">
                <a16:creationId xmlns:a16="http://schemas.microsoft.com/office/drawing/2014/main" id="{83F60FB5-F69B-4B66-B6CF-797DE3EC1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775" y="1270227"/>
            <a:ext cx="1972799" cy="985465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fr-BE" altLang="es-ES_tradnl" sz="1800" dirty="0">
                <a:solidFill>
                  <a:srgbClr val="00A9E0"/>
                </a:solidFill>
                <a:latin typeface="Calibri Light" charset="0"/>
              </a:rPr>
              <a:t>Nouveau slogan</a:t>
            </a:r>
          </a:p>
          <a:p>
            <a:r>
              <a:rPr lang="fr-FR" sz="1200" dirty="0">
                <a:solidFill>
                  <a:srgbClr val="323232"/>
                </a:solidFill>
              </a:rPr>
              <a:t>On ne naît pas COMPÉTENT </a:t>
            </a:r>
          </a:p>
          <a:p>
            <a:r>
              <a:rPr lang="fr-FR" sz="1200" dirty="0">
                <a:solidFill>
                  <a:srgbClr val="323232"/>
                </a:solidFill>
              </a:rPr>
              <a:t>on le devient</a:t>
            </a:r>
          </a:p>
          <a:p>
            <a:r>
              <a:rPr lang="en-US" sz="1200" dirty="0">
                <a:solidFill>
                  <a:srgbClr val="323232"/>
                </a:solidFill>
              </a:rPr>
              <a:t> 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891A2D7-54ED-4A87-A472-108A349EA267}"/>
              </a:ext>
            </a:extLst>
          </p:cNvPr>
          <p:cNvGrpSpPr/>
          <p:nvPr/>
        </p:nvGrpSpPr>
        <p:grpSpPr>
          <a:xfrm>
            <a:off x="4970196" y="1249830"/>
            <a:ext cx="692714" cy="746323"/>
            <a:chOff x="8791339" y="1788116"/>
            <a:chExt cx="679765" cy="732371"/>
          </a:xfrm>
        </p:grpSpPr>
        <p:sp>
          <p:nvSpPr>
            <p:cNvPr id="170" name="Freeform 291">
              <a:extLst>
                <a:ext uri="{FF2B5EF4-FFF2-40B4-BE49-F238E27FC236}">
                  <a16:creationId xmlns:a16="http://schemas.microsoft.com/office/drawing/2014/main" id="{888CF2D8-1EC2-4E71-B8CA-F5CACA22396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71191" y="2068501"/>
              <a:ext cx="121386" cy="119508"/>
            </a:xfrm>
            <a:custGeom>
              <a:avLst/>
              <a:gdLst>
                <a:gd name="T0" fmla="*/ 275 w 550"/>
                <a:gd name="T1" fmla="*/ 0 h 545"/>
                <a:gd name="T2" fmla="*/ 303 w 550"/>
                <a:gd name="T3" fmla="*/ 1 h 545"/>
                <a:gd name="T4" fmla="*/ 330 w 550"/>
                <a:gd name="T5" fmla="*/ 5 h 545"/>
                <a:gd name="T6" fmla="*/ 357 w 550"/>
                <a:gd name="T7" fmla="*/ 12 h 545"/>
                <a:gd name="T8" fmla="*/ 382 w 550"/>
                <a:gd name="T9" fmla="*/ 21 h 545"/>
                <a:gd name="T10" fmla="*/ 406 w 550"/>
                <a:gd name="T11" fmla="*/ 32 h 545"/>
                <a:gd name="T12" fmla="*/ 428 w 550"/>
                <a:gd name="T13" fmla="*/ 46 h 545"/>
                <a:gd name="T14" fmla="*/ 450 w 550"/>
                <a:gd name="T15" fmla="*/ 62 h 545"/>
                <a:gd name="T16" fmla="*/ 469 w 550"/>
                <a:gd name="T17" fmla="*/ 79 h 545"/>
                <a:gd name="T18" fmla="*/ 486 w 550"/>
                <a:gd name="T19" fmla="*/ 98 h 545"/>
                <a:gd name="T20" fmla="*/ 503 w 550"/>
                <a:gd name="T21" fmla="*/ 120 h 545"/>
                <a:gd name="T22" fmla="*/ 516 w 550"/>
                <a:gd name="T23" fmla="*/ 142 h 545"/>
                <a:gd name="T24" fmla="*/ 527 w 550"/>
                <a:gd name="T25" fmla="*/ 166 h 545"/>
                <a:gd name="T26" fmla="*/ 537 w 550"/>
                <a:gd name="T27" fmla="*/ 191 h 545"/>
                <a:gd name="T28" fmla="*/ 544 w 550"/>
                <a:gd name="T29" fmla="*/ 217 h 545"/>
                <a:gd name="T30" fmla="*/ 548 w 550"/>
                <a:gd name="T31" fmla="*/ 245 h 545"/>
                <a:gd name="T32" fmla="*/ 550 w 550"/>
                <a:gd name="T33" fmla="*/ 272 h 545"/>
                <a:gd name="T34" fmla="*/ 549 w 550"/>
                <a:gd name="T35" fmla="*/ 286 h 545"/>
                <a:gd name="T36" fmla="*/ 547 w 550"/>
                <a:gd name="T37" fmla="*/ 314 h 545"/>
                <a:gd name="T38" fmla="*/ 541 w 550"/>
                <a:gd name="T39" fmla="*/ 340 h 545"/>
                <a:gd name="T40" fmla="*/ 532 w 550"/>
                <a:gd name="T41" fmla="*/ 365 h 545"/>
                <a:gd name="T42" fmla="*/ 522 w 550"/>
                <a:gd name="T43" fmla="*/ 391 h 545"/>
                <a:gd name="T44" fmla="*/ 510 w 550"/>
                <a:gd name="T45" fmla="*/ 413 h 545"/>
                <a:gd name="T46" fmla="*/ 495 w 550"/>
                <a:gd name="T47" fmla="*/ 436 h 545"/>
                <a:gd name="T48" fmla="*/ 478 w 550"/>
                <a:gd name="T49" fmla="*/ 456 h 545"/>
                <a:gd name="T50" fmla="*/ 460 w 550"/>
                <a:gd name="T51" fmla="*/ 474 h 545"/>
                <a:gd name="T52" fmla="*/ 439 w 550"/>
                <a:gd name="T53" fmla="*/ 490 h 545"/>
                <a:gd name="T54" fmla="*/ 417 w 550"/>
                <a:gd name="T55" fmla="*/ 506 h 545"/>
                <a:gd name="T56" fmla="*/ 393 w 550"/>
                <a:gd name="T57" fmla="*/ 518 h 545"/>
                <a:gd name="T58" fmla="*/ 369 w 550"/>
                <a:gd name="T59" fmla="*/ 528 h 545"/>
                <a:gd name="T60" fmla="*/ 343 w 550"/>
                <a:gd name="T61" fmla="*/ 536 h 545"/>
                <a:gd name="T62" fmla="*/ 317 w 550"/>
                <a:gd name="T63" fmla="*/ 542 h 545"/>
                <a:gd name="T64" fmla="*/ 289 w 550"/>
                <a:gd name="T65" fmla="*/ 544 h 545"/>
                <a:gd name="T66" fmla="*/ 275 w 550"/>
                <a:gd name="T67" fmla="*/ 545 h 545"/>
                <a:gd name="T68" fmla="*/ 247 w 550"/>
                <a:gd name="T69" fmla="*/ 543 h 545"/>
                <a:gd name="T70" fmla="*/ 220 w 550"/>
                <a:gd name="T71" fmla="*/ 539 h 545"/>
                <a:gd name="T72" fmla="*/ 193 w 550"/>
                <a:gd name="T73" fmla="*/ 533 h 545"/>
                <a:gd name="T74" fmla="*/ 168 w 550"/>
                <a:gd name="T75" fmla="*/ 524 h 545"/>
                <a:gd name="T76" fmla="*/ 144 w 550"/>
                <a:gd name="T77" fmla="*/ 512 h 545"/>
                <a:gd name="T78" fmla="*/ 122 w 550"/>
                <a:gd name="T79" fmla="*/ 499 h 545"/>
                <a:gd name="T80" fmla="*/ 100 w 550"/>
                <a:gd name="T81" fmla="*/ 482 h 545"/>
                <a:gd name="T82" fmla="*/ 81 w 550"/>
                <a:gd name="T83" fmla="*/ 465 h 545"/>
                <a:gd name="T84" fmla="*/ 64 w 550"/>
                <a:gd name="T85" fmla="*/ 446 h 545"/>
                <a:gd name="T86" fmla="*/ 47 w 550"/>
                <a:gd name="T87" fmla="*/ 424 h 545"/>
                <a:gd name="T88" fmla="*/ 34 w 550"/>
                <a:gd name="T89" fmla="*/ 402 h 545"/>
                <a:gd name="T90" fmla="*/ 22 w 550"/>
                <a:gd name="T91" fmla="*/ 379 h 545"/>
                <a:gd name="T92" fmla="*/ 13 w 550"/>
                <a:gd name="T93" fmla="*/ 353 h 545"/>
                <a:gd name="T94" fmla="*/ 6 w 550"/>
                <a:gd name="T95" fmla="*/ 327 h 545"/>
                <a:gd name="T96" fmla="*/ 2 w 550"/>
                <a:gd name="T97" fmla="*/ 300 h 545"/>
                <a:gd name="T98" fmla="*/ 0 w 550"/>
                <a:gd name="T99" fmla="*/ 272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0" h="545">
                  <a:moveTo>
                    <a:pt x="275" y="0"/>
                  </a:moveTo>
                  <a:lnTo>
                    <a:pt x="275" y="0"/>
                  </a:lnTo>
                  <a:lnTo>
                    <a:pt x="289" y="0"/>
                  </a:lnTo>
                  <a:lnTo>
                    <a:pt x="303" y="1"/>
                  </a:lnTo>
                  <a:lnTo>
                    <a:pt x="317" y="3"/>
                  </a:lnTo>
                  <a:lnTo>
                    <a:pt x="330" y="5"/>
                  </a:lnTo>
                  <a:lnTo>
                    <a:pt x="343" y="8"/>
                  </a:lnTo>
                  <a:lnTo>
                    <a:pt x="357" y="12"/>
                  </a:lnTo>
                  <a:lnTo>
                    <a:pt x="369" y="16"/>
                  </a:lnTo>
                  <a:lnTo>
                    <a:pt x="382" y="21"/>
                  </a:lnTo>
                  <a:lnTo>
                    <a:pt x="393" y="26"/>
                  </a:lnTo>
                  <a:lnTo>
                    <a:pt x="406" y="32"/>
                  </a:lnTo>
                  <a:lnTo>
                    <a:pt x="417" y="38"/>
                  </a:lnTo>
                  <a:lnTo>
                    <a:pt x="428" y="46"/>
                  </a:lnTo>
                  <a:lnTo>
                    <a:pt x="439" y="54"/>
                  </a:lnTo>
                  <a:lnTo>
                    <a:pt x="450" y="62"/>
                  </a:lnTo>
                  <a:lnTo>
                    <a:pt x="460" y="70"/>
                  </a:lnTo>
                  <a:lnTo>
                    <a:pt x="469" y="79"/>
                  </a:lnTo>
                  <a:lnTo>
                    <a:pt x="478" y="89"/>
                  </a:lnTo>
                  <a:lnTo>
                    <a:pt x="486" y="98"/>
                  </a:lnTo>
                  <a:lnTo>
                    <a:pt x="495" y="109"/>
                  </a:lnTo>
                  <a:lnTo>
                    <a:pt x="503" y="120"/>
                  </a:lnTo>
                  <a:lnTo>
                    <a:pt x="510" y="131"/>
                  </a:lnTo>
                  <a:lnTo>
                    <a:pt x="516" y="142"/>
                  </a:lnTo>
                  <a:lnTo>
                    <a:pt x="522" y="154"/>
                  </a:lnTo>
                  <a:lnTo>
                    <a:pt x="527" y="166"/>
                  </a:lnTo>
                  <a:lnTo>
                    <a:pt x="532" y="179"/>
                  </a:lnTo>
                  <a:lnTo>
                    <a:pt x="537" y="191"/>
                  </a:lnTo>
                  <a:lnTo>
                    <a:pt x="541" y="204"/>
                  </a:lnTo>
                  <a:lnTo>
                    <a:pt x="544" y="217"/>
                  </a:lnTo>
                  <a:lnTo>
                    <a:pt x="547" y="230"/>
                  </a:lnTo>
                  <a:lnTo>
                    <a:pt x="548" y="245"/>
                  </a:lnTo>
                  <a:lnTo>
                    <a:pt x="549" y="258"/>
                  </a:lnTo>
                  <a:lnTo>
                    <a:pt x="550" y="272"/>
                  </a:lnTo>
                  <a:lnTo>
                    <a:pt x="550" y="272"/>
                  </a:lnTo>
                  <a:lnTo>
                    <a:pt x="549" y="286"/>
                  </a:lnTo>
                  <a:lnTo>
                    <a:pt x="548" y="300"/>
                  </a:lnTo>
                  <a:lnTo>
                    <a:pt x="547" y="314"/>
                  </a:lnTo>
                  <a:lnTo>
                    <a:pt x="544" y="327"/>
                  </a:lnTo>
                  <a:lnTo>
                    <a:pt x="541" y="340"/>
                  </a:lnTo>
                  <a:lnTo>
                    <a:pt x="537" y="353"/>
                  </a:lnTo>
                  <a:lnTo>
                    <a:pt x="532" y="365"/>
                  </a:lnTo>
                  <a:lnTo>
                    <a:pt x="527" y="379"/>
                  </a:lnTo>
                  <a:lnTo>
                    <a:pt x="522" y="391"/>
                  </a:lnTo>
                  <a:lnTo>
                    <a:pt x="516" y="402"/>
                  </a:lnTo>
                  <a:lnTo>
                    <a:pt x="510" y="413"/>
                  </a:lnTo>
                  <a:lnTo>
                    <a:pt x="503" y="424"/>
                  </a:lnTo>
                  <a:lnTo>
                    <a:pt x="495" y="436"/>
                  </a:lnTo>
                  <a:lnTo>
                    <a:pt x="486" y="446"/>
                  </a:lnTo>
                  <a:lnTo>
                    <a:pt x="478" y="456"/>
                  </a:lnTo>
                  <a:lnTo>
                    <a:pt x="469" y="465"/>
                  </a:lnTo>
                  <a:lnTo>
                    <a:pt x="460" y="474"/>
                  </a:lnTo>
                  <a:lnTo>
                    <a:pt x="450" y="482"/>
                  </a:lnTo>
                  <a:lnTo>
                    <a:pt x="439" y="490"/>
                  </a:lnTo>
                  <a:lnTo>
                    <a:pt x="428" y="499"/>
                  </a:lnTo>
                  <a:lnTo>
                    <a:pt x="417" y="506"/>
                  </a:lnTo>
                  <a:lnTo>
                    <a:pt x="406" y="512"/>
                  </a:lnTo>
                  <a:lnTo>
                    <a:pt x="393" y="518"/>
                  </a:lnTo>
                  <a:lnTo>
                    <a:pt x="382" y="524"/>
                  </a:lnTo>
                  <a:lnTo>
                    <a:pt x="369" y="528"/>
                  </a:lnTo>
                  <a:lnTo>
                    <a:pt x="357" y="533"/>
                  </a:lnTo>
                  <a:lnTo>
                    <a:pt x="343" y="536"/>
                  </a:lnTo>
                  <a:lnTo>
                    <a:pt x="330" y="539"/>
                  </a:lnTo>
                  <a:lnTo>
                    <a:pt x="317" y="542"/>
                  </a:lnTo>
                  <a:lnTo>
                    <a:pt x="303" y="543"/>
                  </a:lnTo>
                  <a:lnTo>
                    <a:pt x="289" y="544"/>
                  </a:lnTo>
                  <a:lnTo>
                    <a:pt x="275" y="545"/>
                  </a:lnTo>
                  <a:lnTo>
                    <a:pt x="275" y="545"/>
                  </a:lnTo>
                  <a:lnTo>
                    <a:pt x="261" y="544"/>
                  </a:lnTo>
                  <a:lnTo>
                    <a:pt x="247" y="543"/>
                  </a:lnTo>
                  <a:lnTo>
                    <a:pt x="233" y="542"/>
                  </a:lnTo>
                  <a:lnTo>
                    <a:pt x="220" y="539"/>
                  </a:lnTo>
                  <a:lnTo>
                    <a:pt x="207" y="536"/>
                  </a:lnTo>
                  <a:lnTo>
                    <a:pt x="193" y="533"/>
                  </a:lnTo>
                  <a:lnTo>
                    <a:pt x="181" y="528"/>
                  </a:lnTo>
                  <a:lnTo>
                    <a:pt x="168" y="524"/>
                  </a:lnTo>
                  <a:lnTo>
                    <a:pt x="157" y="518"/>
                  </a:lnTo>
                  <a:lnTo>
                    <a:pt x="144" y="512"/>
                  </a:lnTo>
                  <a:lnTo>
                    <a:pt x="133" y="506"/>
                  </a:lnTo>
                  <a:lnTo>
                    <a:pt x="122" y="499"/>
                  </a:lnTo>
                  <a:lnTo>
                    <a:pt x="111" y="490"/>
                  </a:lnTo>
                  <a:lnTo>
                    <a:pt x="100" y="482"/>
                  </a:lnTo>
                  <a:lnTo>
                    <a:pt x="90" y="474"/>
                  </a:lnTo>
                  <a:lnTo>
                    <a:pt x="81" y="465"/>
                  </a:lnTo>
                  <a:lnTo>
                    <a:pt x="72" y="456"/>
                  </a:lnTo>
                  <a:lnTo>
                    <a:pt x="64" y="446"/>
                  </a:lnTo>
                  <a:lnTo>
                    <a:pt x="55" y="436"/>
                  </a:lnTo>
                  <a:lnTo>
                    <a:pt x="47" y="424"/>
                  </a:lnTo>
                  <a:lnTo>
                    <a:pt x="40" y="413"/>
                  </a:lnTo>
                  <a:lnTo>
                    <a:pt x="34" y="402"/>
                  </a:lnTo>
                  <a:lnTo>
                    <a:pt x="28" y="391"/>
                  </a:lnTo>
                  <a:lnTo>
                    <a:pt x="22" y="379"/>
                  </a:lnTo>
                  <a:lnTo>
                    <a:pt x="18" y="365"/>
                  </a:lnTo>
                  <a:lnTo>
                    <a:pt x="13" y="353"/>
                  </a:lnTo>
                  <a:lnTo>
                    <a:pt x="9" y="340"/>
                  </a:lnTo>
                  <a:lnTo>
                    <a:pt x="6" y="327"/>
                  </a:lnTo>
                  <a:lnTo>
                    <a:pt x="3" y="314"/>
                  </a:lnTo>
                  <a:lnTo>
                    <a:pt x="2" y="300"/>
                  </a:lnTo>
                  <a:lnTo>
                    <a:pt x="1" y="286"/>
                  </a:lnTo>
                  <a:lnTo>
                    <a:pt x="0" y="272"/>
                  </a:lnTo>
                </a:path>
              </a:pathLst>
            </a:cu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Freeform 292">
              <a:extLst>
                <a:ext uri="{FF2B5EF4-FFF2-40B4-BE49-F238E27FC236}">
                  <a16:creationId xmlns:a16="http://schemas.microsoft.com/office/drawing/2014/main" id="{AFF56E01-BE60-41AD-B5F7-0410F1A171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936563" y="1936735"/>
              <a:ext cx="390643" cy="514805"/>
            </a:xfrm>
            <a:custGeom>
              <a:avLst/>
              <a:gdLst>
                <a:gd name="T0" fmla="*/ 1 w 1768"/>
                <a:gd name="T1" fmla="*/ 1523 h 2357"/>
                <a:gd name="T2" fmla="*/ 18 w 1768"/>
                <a:gd name="T3" fmla="*/ 1655 h 2357"/>
                <a:gd name="T4" fmla="*/ 54 w 1768"/>
                <a:gd name="T5" fmla="*/ 1780 h 2357"/>
                <a:gd name="T6" fmla="*/ 107 w 1768"/>
                <a:gd name="T7" fmla="*/ 1897 h 2357"/>
                <a:gd name="T8" fmla="*/ 175 w 1768"/>
                <a:gd name="T9" fmla="*/ 2003 h 2357"/>
                <a:gd name="T10" fmla="*/ 259 w 1768"/>
                <a:gd name="T11" fmla="*/ 2099 h 2357"/>
                <a:gd name="T12" fmla="*/ 355 w 1768"/>
                <a:gd name="T13" fmla="*/ 2182 h 2357"/>
                <a:gd name="T14" fmla="*/ 462 w 1768"/>
                <a:gd name="T15" fmla="*/ 2250 h 2357"/>
                <a:gd name="T16" fmla="*/ 580 w 1768"/>
                <a:gd name="T17" fmla="*/ 2303 h 2357"/>
                <a:gd name="T18" fmla="*/ 706 w 1768"/>
                <a:gd name="T19" fmla="*/ 2338 h 2357"/>
                <a:gd name="T20" fmla="*/ 838 w 1768"/>
                <a:gd name="T21" fmla="*/ 2356 h 2357"/>
                <a:gd name="T22" fmla="*/ 930 w 1768"/>
                <a:gd name="T23" fmla="*/ 2356 h 2357"/>
                <a:gd name="T24" fmla="*/ 1062 w 1768"/>
                <a:gd name="T25" fmla="*/ 2338 h 2357"/>
                <a:gd name="T26" fmla="*/ 1188 w 1768"/>
                <a:gd name="T27" fmla="*/ 2303 h 2357"/>
                <a:gd name="T28" fmla="*/ 1306 w 1768"/>
                <a:gd name="T29" fmla="*/ 2250 h 2357"/>
                <a:gd name="T30" fmla="*/ 1413 w 1768"/>
                <a:gd name="T31" fmla="*/ 2182 h 2357"/>
                <a:gd name="T32" fmla="*/ 1509 w 1768"/>
                <a:gd name="T33" fmla="*/ 2099 h 2357"/>
                <a:gd name="T34" fmla="*/ 1593 w 1768"/>
                <a:gd name="T35" fmla="*/ 2003 h 2357"/>
                <a:gd name="T36" fmla="*/ 1661 w 1768"/>
                <a:gd name="T37" fmla="*/ 1897 h 2357"/>
                <a:gd name="T38" fmla="*/ 1714 w 1768"/>
                <a:gd name="T39" fmla="*/ 1780 h 2357"/>
                <a:gd name="T40" fmla="*/ 1750 w 1768"/>
                <a:gd name="T41" fmla="*/ 1655 h 2357"/>
                <a:gd name="T42" fmla="*/ 1767 w 1768"/>
                <a:gd name="T43" fmla="*/ 1523 h 2357"/>
                <a:gd name="T44" fmla="*/ 1767 w 1768"/>
                <a:gd name="T45" fmla="*/ 1450 h 2357"/>
                <a:gd name="T46" fmla="*/ 1761 w 1768"/>
                <a:gd name="T47" fmla="*/ 1369 h 2357"/>
                <a:gd name="T48" fmla="*/ 1748 w 1768"/>
                <a:gd name="T49" fmla="*/ 1290 h 2357"/>
                <a:gd name="T50" fmla="*/ 1728 w 1768"/>
                <a:gd name="T51" fmla="*/ 1214 h 2357"/>
                <a:gd name="T52" fmla="*/ 1701 w 1768"/>
                <a:gd name="T53" fmla="*/ 1141 h 2357"/>
                <a:gd name="T54" fmla="*/ 1668 w 1768"/>
                <a:gd name="T55" fmla="*/ 1071 h 2357"/>
                <a:gd name="T56" fmla="*/ 1630 w 1768"/>
                <a:gd name="T57" fmla="*/ 1005 h 2357"/>
                <a:gd name="T58" fmla="*/ 1585 w 1768"/>
                <a:gd name="T59" fmla="*/ 942 h 2357"/>
                <a:gd name="T60" fmla="*/ 1536 w 1768"/>
                <a:gd name="T61" fmla="*/ 884 h 2357"/>
                <a:gd name="T62" fmla="*/ 1480 w 1768"/>
                <a:gd name="T63" fmla="*/ 829 h 2357"/>
                <a:gd name="T64" fmla="*/ 1422 w 1768"/>
                <a:gd name="T65" fmla="*/ 780 h 2357"/>
                <a:gd name="T66" fmla="*/ 381 w 1768"/>
                <a:gd name="T67" fmla="*/ 0 h 2357"/>
                <a:gd name="T68" fmla="*/ 359 w 1768"/>
                <a:gd name="T69" fmla="*/ 770 h 2357"/>
                <a:gd name="T70" fmla="*/ 298 w 1768"/>
                <a:gd name="T71" fmla="*/ 819 h 2357"/>
                <a:gd name="T72" fmla="*/ 242 w 1768"/>
                <a:gd name="T73" fmla="*/ 874 h 2357"/>
                <a:gd name="T74" fmla="*/ 191 w 1768"/>
                <a:gd name="T75" fmla="*/ 933 h 2357"/>
                <a:gd name="T76" fmla="*/ 145 w 1768"/>
                <a:gd name="T77" fmla="*/ 996 h 2357"/>
                <a:gd name="T78" fmla="*/ 104 w 1768"/>
                <a:gd name="T79" fmla="*/ 1064 h 2357"/>
                <a:gd name="T80" fmla="*/ 70 w 1768"/>
                <a:gd name="T81" fmla="*/ 1135 h 2357"/>
                <a:gd name="T82" fmla="*/ 41 w 1768"/>
                <a:gd name="T83" fmla="*/ 1209 h 2357"/>
                <a:gd name="T84" fmla="*/ 21 w 1768"/>
                <a:gd name="T85" fmla="*/ 1286 h 2357"/>
                <a:gd name="T86" fmla="*/ 7 w 1768"/>
                <a:gd name="T87" fmla="*/ 1366 h 2357"/>
                <a:gd name="T88" fmla="*/ 1 w 1768"/>
                <a:gd name="T89" fmla="*/ 145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8" h="2357">
                  <a:moveTo>
                    <a:pt x="0" y="1477"/>
                  </a:moveTo>
                  <a:lnTo>
                    <a:pt x="0" y="1477"/>
                  </a:lnTo>
                  <a:lnTo>
                    <a:pt x="1" y="1523"/>
                  </a:lnTo>
                  <a:lnTo>
                    <a:pt x="5" y="1567"/>
                  </a:lnTo>
                  <a:lnTo>
                    <a:pt x="10" y="1611"/>
                  </a:lnTo>
                  <a:lnTo>
                    <a:pt x="18" y="1655"/>
                  </a:lnTo>
                  <a:lnTo>
                    <a:pt x="28" y="1696"/>
                  </a:lnTo>
                  <a:lnTo>
                    <a:pt x="39" y="1739"/>
                  </a:lnTo>
                  <a:lnTo>
                    <a:pt x="54" y="1780"/>
                  </a:lnTo>
                  <a:lnTo>
                    <a:pt x="69" y="1819"/>
                  </a:lnTo>
                  <a:lnTo>
                    <a:pt x="87" y="1858"/>
                  </a:lnTo>
                  <a:lnTo>
                    <a:pt x="107" y="1897"/>
                  </a:lnTo>
                  <a:lnTo>
                    <a:pt x="128" y="1933"/>
                  </a:lnTo>
                  <a:lnTo>
                    <a:pt x="151" y="1969"/>
                  </a:lnTo>
                  <a:lnTo>
                    <a:pt x="175" y="2003"/>
                  </a:lnTo>
                  <a:lnTo>
                    <a:pt x="202" y="2037"/>
                  </a:lnTo>
                  <a:lnTo>
                    <a:pt x="229" y="2068"/>
                  </a:lnTo>
                  <a:lnTo>
                    <a:pt x="259" y="2099"/>
                  </a:lnTo>
                  <a:lnTo>
                    <a:pt x="290" y="2128"/>
                  </a:lnTo>
                  <a:lnTo>
                    <a:pt x="321" y="2156"/>
                  </a:lnTo>
                  <a:lnTo>
                    <a:pt x="355" y="2182"/>
                  </a:lnTo>
                  <a:lnTo>
                    <a:pt x="390" y="2206"/>
                  </a:lnTo>
                  <a:lnTo>
                    <a:pt x="425" y="2230"/>
                  </a:lnTo>
                  <a:lnTo>
                    <a:pt x="462" y="2250"/>
                  </a:lnTo>
                  <a:lnTo>
                    <a:pt x="501" y="2269"/>
                  </a:lnTo>
                  <a:lnTo>
                    <a:pt x="540" y="2288"/>
                  </a:lnTo>
                  <a:lnTo>
                    <a:pt x="580" y="2303"/>
                  </a:lnTo>
                  <a:lnTo>
                    <a:pt x="622" y="2317"/>
                  </a:lnTo>
                  <a:lnTo>
                    <a:pt x="663" y="2329"/>
                  </a:lnTo>
                  <a:lnTo>
                    <a:pt x="706" y="2338"/>
                  </a:lnTo>
                  <a:lnTo>
                    <a:pt x="749" y="2347"/>
                  </a:lnTo>
                  <a:lnTo>
                    <a:pt x="793" y="2352"/>
                  </a:lnTo>
                  <a:lnTo>
                    <a:pt x="838" y="2356"/>
                  </a:lnTo>
                  <a:lnTo>
                    <a:pt x="884" y="2357"/>
                  </a:lnTo>
                  <a:lnTo>
                    <a:pt x="884" y="2357"/>
                  </a:lnTo>
                  <a:lnTo>
                    <a:pt x="930" y="2356"/>
                  </a:lnTo>
                  <a:lnTo>
                    <a:pt x="975" y="2352"/>
                  </a:lnTo>
                  <a:lnTo>
                    <a:pt x="1019" y="2347"/>
                  </a:lnTo>
                  <a:lnTo>
                    <a:pt x="1062" y="2338"/>
                  </a:lnTo>
                  <a:lnTo>
                    <a:pt x="1105" y="2329"/>
                  </a:lnTo>
                  <a:lnTo>
                    <a:pt x="1146" y="2317"/>
                  </a:lnTo>
                  <a:lnTo>
                    <a:pt x="1188" y="2303"/>
                  </a:lnTo>
                  <a:lnTo>
                    <a:pt x="1228" y="2288"/>
                  </a:lnTo>
                  <a:lnTo>
                    <a:pt x="1267" y="2269"/>
                  </a:lnTo>
                  <a:lnTo>
                    <a:pt x="1306" y="2250"/>
                  </a:lnTo>
                  <a:lnTo>
                    <a:pt x="1343" y="2230"/>
                  </a:lnTo>
                  <a:lnTo>
                    <a:pt x="1378" y="2206"/>
                  </a:lnTo>
                  <a:lnTo>
                    <a:pt x="1413" y="2182"/>
                  </a:lnTo>
                  <a:lnTo>
                    <a:pt x="1447" y="2156"/>
                  </a:lnTo>
                  <a:lnTo>
                    <a:pt x="1478" y="2128"/>
                  </a:lnTo>
                  <a:lnTo>
                    <a:pt x="1509" y="2099"/>
                  </a:lnTo>
                  <a:lnTo>
                    <a:pt x="1539" y="2068"/>
                  </a:lnTo>
                  <a:lnTo>
                    <a:pt x="1566" y="2037"/>
                  </a:lnTo>
                  <a:lnTo>
                    <a:pt x="1593" y="2003"/>
                  </a:lnTo>
                  <a:lnTo>
                    <a:pt x="1617" y="1969"/>
                  </a:lnTo>
                  <a:lnTo>
                    <a:pt x="1640" y="1933"/>
                  </a:lnTo>
                  <a:lnTo>
                    <a:pt x="1661" y="1897"/>
                  </a:lnTo>
                  <a:lnTo>
                    <a:pt x="1681" y="1858"/>
                  </a:lnTo>
                  <a:lnTo>
                    <a:pt x="1699" y="1819"/>
                  </a:lnTo>
                  <a:lnTo>
                    <a:pt x="1714" y="1780"/>
                  </a:lnTo>
                  <a:lnTo>
                    <a:pt x="1729" y="1739"/>
                  </a:lnTo>
                  <a:lnTo>
                    <a:pt x="1740" y="1696"/>
                  </a:lnTo>
                  <a:lnTo>
                    <a:pt x="1750" y="1655"/>
                  </a:lnTo>
                  <a:lnTo>
                    <a:pt x="1758" y="1611"/>
                  </a:lnTo>
                  <a:lnTo>
                    <a:pt x="1763" y="1567"/>
                  </a:lnTo>
                  <a:lnTo>
                    <a:pt x="1767" y="1523"/>
                  </a:lnTo>
                  <a:lnTo>
                    <a:pt x="1768" y="1477"/>
                  </a:lnTo>
                  <a:lnTo>
                    <a:pt x="1768" y="1477"/>
                  </a:lnTo>
                  <a:lnTo>
                    <a:pt x="1767" y="1450"/>
                  </a:lnTo>
                  <a:lnTo>
                    <a:pt x="1766" y="1422"/>
                  </a:lnTo>
                  <a:lnTo>
                    <a:pt x="1764" y="1396"/>
                  </a:lnTo>
                  <a:lnTo>
                    <a:pt x="1761" y="1369"/>
                  </a:lnTo>
                  <a:lnTo>
                    <a:pt x="1758" y="1342"/>
                  </a:lnTo>
                  <a:lnTo>
                    <a:pt x="1753" y="1317"/>
                  </a:lnTo>
                  <a:lnTo>
                    <a:pt x="1748" y="1290"/>
                  </a:lnTo>
                  <a:lnTo>
                    <a:pt x="1742" y="1265"/>
                  </a:lnTo>
                  <a:lnTo>
                    <a:pt x="1736" y="1239"/>
                  </a:lnTo>
                  <a:lnTo>
                    <a:pt x="1728" y="1214"/>
                  </a:lnTo>
                  <a:lnTo>
                    <a:pt x="1719" y="1190"/>
                  </a:lnTo>
                  <a:lnTo>
                    <a:pt x="1710" y="1165"/>
                  </a:lnTo>
                  <a:lnTo>
                    <a:pt x="1701" y="1141"/>
                  </a:lnTo>
                  <a:lnTo>
                    <a:pt x="1691" y="1117"/>
                  </a:lnTo>
                  <a:lnTo>
                    <a:pt x="1680" y="1094"/>
                  </a:lnTo>
                  <a:lnTo>
                    <a:pt x="1668" y="1071"/>
                  </a:lnTo>
                  <a:lnTo>
                    <a:pt x="1656" y="1048"/>
                  </a:lnTo>
                  <a:lnTo>
                    <a:pt x="1643" y="1026"/>
                  </a:lnTo>
                  <a:lnTo>
                    <a:pt x="1630" y="1005"/>
                  </a:lnTo>
                  <a:lnTo>
                    <a:pt x="1615" y="983"/>
                  </a:lnTo>
                  <a:lnTo>
                    <a:pt x="1600" y="962"/>
                  </a:lnTo>
                  <a:lnTo>
                    <a:pt x="1585" y="942"/>
                  </a:lnTo>
                  <a:lnTo>
                    <a:pt x="1568" y="922"/>
                  </a:lnTo>
                  <a:lnTo>
                    <a:pt x="1552" y="902"/>
                  </a:lnTo>
                  <a:lnTo>
                    <a:pt x="1536" y="884"/>
                  </a:lnTo>
                  <a:lnTo>
                    <a:pt x="1517" y="865"/>
                  </a:lnTo>
                  <a:lnTo>
                    <a:pt x="1500" y="847"/>
                  </a:lnTo>
                  <a:lnTo>
                    <a:pt x="1480" y="829"/>
                  </a:lnTo>
                  <a:lnTo>
                    <a:pt x="1462" y="813"/>
                  </a:lnTo>
                  <a:lnTo>
                    <a:pt x="1442" y="796"/>
                  </a:lnTo>
                  <a:lnTo>
                    <a:pt x="1422" y="780"/>
                  </a:lnTo>
                  <a:lnTo>
                    <a:pt x="1401" y="765"/>
                  </a:lnTo>
                  <a:lnTo>
                    <a:pt x="1401" y="0"/>
                  </a:lnTo>
                  <a:lnTo>
                    <a:pt x="381" y="0"/>
                  </a:lnTo>
                  <a:lnTo>
                    <a:pt x="381" y="755"/>
                  </a:lnTo>
                  <a:lnTo>
                    <a:pt x="381" y="755"/>
                  </a:lnTo>
                  <a:lnTo>
                    <a:pt x="359" y="770"/>
                  </a:lnTo>
                  <a:lnTo>
                    <a:pt x="339" y="786"/>
                  </a:lnTo>
                  <a:lnTo>
                    <a:pt x="318" y="803"/>
                  </a:lnTo>
                  <a:lnTo>
                    <a:pt x="298" y="819"/>
                  </a:lnTo>
                  <a:lnTo>
                    <a:pt x="278" y="837"/>
                  </a:lnTo>
                  <a:lnTo>
                    <a:pt x="260" y="855"/>
                  </a:lnTo>
                  <a:lnTo>
                    <a:pt x="242" y="874"/>
                  </a:lnTo>
                  <a:lnTo>
                    <a:pt x="224" y="893"/>
                  </a:lnTo>
                  <a:lnTo>
                    <a:pt x="207" y="912"/>
                  </a:lnTo>
                  <a:lnTo>
                    <a:pt x="191" y="933"/>
                  </a:lnTo>
                  <a:lnTo>
                    <a:pt x="174" y="953"/>
                  </a:lnTo>
                  <a:lnTo>
                    <a:pt x="159" y="974"/>
                  </a:lnTo>
                  <a:lnTo>
                    <a:pt x="145" y="996"/>
                  </a:lnTo>
                  <a:lnTo>
                    <a:pt x="130" y="1018"/>
                  </a:lnTo>
                  <a:lnTo>
                    <a:pt x="117" y="1040"/>
                  </a:lnTo>
                  <a:lnTo>
                    <a:pt x="104" y="1064"/>
                  </a:lnTo>
                  <a:lnTo>
                    <a:pt x="92" y="1087"/>
                  </a:lnTo>
                  <a:lnTo>
                    <a:pt x="80" y="1110"/>
                  </a:lnTo>
                  <a:lnTo>
                    <a:pt x="70" y="1135"/>
                  </a:lnTo>
                  <a:lnTo>
                    <a:pt x="60" y="1159"/>
                  </a:lnTo>
                  <a:lnTo>
                    <a:pt x="51" y="1183"/>
                  </a:lnTo>
                  <a:lnTo>
                    <a:pt x="41" y="1209"/>
                  </a:lnTo>
                  <a:lnTo>
                    <a:pt x="34" y="1234"/>
                  </a:lnTo>
                  <a:lnTo>
                    <a:pt x="27" y="1261"/>
                  </a:lnTo>
                  <a:lnTo>
                    <a:pt x="21" y="1286"/>
                  </a:lnTo>
                  <a:lnTo>
                    <a:pt x="15" y="1312"/>
                  </a:lnTo>
                  <a:lnTo>
                    <a:pt x="11" y="1340"/>
                  </a:lnTo>
                  <a:lnTo>
                    <a:pt x="7" y="1366"/>
                  </a:lnTo>
                  <a:lnTo>
                    <a:pt x="4" y="1394"/>
                  </a:lnTo>
                  <a:lnTo>
                    <a:pt x="2" y="1421"/>
                  </a:lnTo>
                  <a:lnTo>
                    <a:pt x="1" y="1450"/>
                  </a:lnTo>
                  <a:lnTo>
                    <a:pt x="0" y="1477"/>
                  </a:lnTo>
                  <a:lnTo>
                    <a:pt x="0" y="1477"/>
                  </a:lnTo>
                  <a:close/>
                </a:path>
              </a:pathLst>
            </a:cu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Line 293">
              <a:extLst>
                <a:ext uri="{FF2B5EF4-FFF2-40B4-BE49-F238E27FC236}">
                  <a16:creationId xmlns:a16="http://schemas.microsoft.com/office/drawing/2014/main" id="{8BBA1F6B-A723-49A9-BC47-2260486018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9131664" y="2188008"/>
              <a:ext cx="0" cy="133298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Line 294">
              <a:extLst>
                <a:ext uri="{FF2B5EF4-FFF2-40B4-BE49-F238E27FC236}">
                  <a16:creationId xmlns:a16="http://schemas.microsoft.com/office/drawing/2014/main" id="{0F3920E6-3BA6-456D-8924-2C678CB94AB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071191" y="2330499"/>
              <a:ext cx="171706" cy="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" name="Line 295">
              <a:extLst>
                <a:ext uri="{FF2B5EF4-FFF2-40B4-BE49-F238E27FC236}">
                  <a16:creationId xmlns:a16="http://schemas.microsoft.com/office/drawing/2014/main" id="{801A78EA-0A6A-4A39-94EB-64FCF6D614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9017781" y="2391786"/>
              <a:ext cx="225116" cy="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" name="Freeform 296">
              <a:extLst>
                <a:ext uri="{FF2B5EF4-FFF2-40B4-BE49-F238E27FC236}">
                  <a16:creationId xmlns:a16="http://schemas.microsoft.com/office/drawing/2014/main" id="{193D7890-CD58-4DD1-B5F3-816B0A6C670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62363" y="2451539"/>
              <a:ext cx="139042" cy="68948"/>
            </a:xfrm>
            <a:custGeom>
              <a:avLst/>
              <a:gdLst>
                <a:gd name="T0" fmla="*/ 0 w 632"/>
                <a:gd name="T1" fmla="*/ 314 h 314"/>
                <a:gd name="T2" fmla="*/ 1 w 632"/>
                <a:gd name="T3" fmla="*/ 283 h 314"/>
                <a:gd name="T4" fmla="*/ 7 w 632"/>
                <a:gd name="T5" fmla="*/ 251 h 314"/>
                <a:gd name="T6" fmla="*/ 14 w 632"/>
                <a:gd name="T7" fmla="*/ 221 h 314"/>
                <a:gd name="T8" fmla="*/ 25 w 632"/>
                <a:gd name="T9" fmla="*/ 192 h 314"/>
                <a:gd name="T10" fmla="*/ 38 w 632"/>
                <a:gd name="T11" fmla="*/ 165 h 314"/>
                <a:gd name="T12" fmla="*/ 54 w 632"/>
                <a:gd name="T13" fmla="*/ 138 h 314"/>
                <a:gd name="T14" fmla="*/ 72 w 632"/>
                <a:gd name="T15" fmla="*/ 114 h 314"/>
                <a:gd name="T16" fmla="*/ 92 w 632"/>
                <a:gd name="T17" fmla="*/ 92 h 314"/>
                <a:gd name="T18" fmla="*/ 115 w 632"/>
                <a:gd name="T19" fmla="*/ 71 h 314"/>
                <a:gd name="T20" fmla="*/ 139 w 632"/>
                <a:gd name="T21" fmla="*/ 54 h 314"/>
                <a:gd name="T22" fmla="*/ 165 w 632"/>
                <a:gd name="T23" fmla="*/ 38 h 314"/>
                <a:gd name="T24" fmla="*/ 193 w 632"/>
                <a:gd name="T25" fmla="*/ 25 h 314"/>
                <a:gd name="T26" fmla="*/ 222 w 632"/>
                <a:gd name="T27" fmla="*/ 14 h 314"/>
                <a:gd name="T28" fmla="*/ 253 w 632"/>
                <a:gd name="T29" fmla="*/ 6 h 314"/>
                <a:gd name="T30" fmla="*/ 283 w 632"/>
                <a:gd name="T31" fmla="*/ 1 h 314"/>
                <a:gd name="T32" fmla="*/ 316 w 632"/>
                <a:gd name="T33" fmla="*/ 0 h 314"/>
                <a:gd name="T34" fmla="*/ 332 w 632"/>
                <a:gd name="T35" fmla="*/ 0 h 314"/>
                <a:gd name="T36" fmla="*/ 364 w 632"/>
                <a:gd name="T37" fmla="*/ 3 h 314"/>
                <a:gd name="T38" fmla="*/ 395 w 632"/>
                <a:gd name="T39" fmla="*/ 9 h 314"/>
                <a:gd name="T40" fmla="*/ 424 w 632"/>
                <a:gd name="T41" fmla="*/ 20 h 314"/>
                <a:gd name="T42" fmla="*/ 453 w 632"/>
                <a:gd name="T43" fmla="*/ 31 h 314"/>
                <a:gd name="T44" fmla="*/ 479 w 632"/>
                <a:gd name="T45" fmla="*/ 46 h 314"/>
                <a:gd name="T46" fmla="*/ 505 w 632"/>
                <a:gd name="T47" fmla="*/ 62 h 314"/>
                <a:gd name="T48" fmla="*/ 528 w 632"/>
                <a:gd name="T49" fmla="*/ 82 h 314"/>
                <a:gd name="T50" fmla="*/ 550 w 632"/>
                <a:gd name="T51" fmla="*/ 103 h 314"/>
                <a:gd name="T52" fmla="*/ 569 w 632"/>
                <a:gd name="T53" fmla="*/ 126 h 314"/>
                <a:gd name="T54" fmla="*/ 587 w 632"/>
                <a:gd name="T55" fmla="*/ 152 h 314"/>
                <a:gd name="T56" fmla="*/ 601 w 632"/>
                <a:gd name="T57" fmla="*/ 178 h 314"/>
                <a:gd name="T58" fmla="*/ 613 w 632"/>
                <a:gd name="T59" fmla="*/ 206 h 314"/>
                <a:gd name="T60" fmla="*/ 622 w 632"/>
                <a:gd name="T61" fmla="*/ 236 h 314"/>
                <a:gd name="T62" fmla="*/ 629 w 632"/>
                <a:gd name="T63" fmla="*/ 266 h 314"/>
                <a:gd name="T64" fmla="*/ 632 w 632"/>
                <a:gd name="T65" fmla="*/ 29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2" h="314">
                  <a:moveTo>
                    <a:pt x="0" y="314"/>
                  </a:moveTo>
                  <a:lnTo>
                    <a:pt x="0" y="314"/>
                  </a:lnTo>
                  <a:lnTo>
                    <a:pt x="0" y="298"/>
                  </a:lnTo>
                  <a:lnTo>
                    <a:pt x="1" y="283"/>
                  </a:lnTo>
                  <a:lnTo>
                    <a:pt x="4" y="266"/>
                  </a:lnTo>
                  <a:lnTo>
                    <a:pt x="7" y="251"/>
                  </a:lnTo>
                  <a:lnTo>
                    <a:pt x="10" y="236"/>
                  </a:lnTo>
                  <a:lnTo>
                    <a:pt x="14" y="221"/>
                  </a:lnTo>
                  <a:lnTo>
                    <a:pt x="19" y="206"/>
                  </a:lnTo>
                  <a:lnTo>
                    <a:pt x="25" y="192"/>
                  </a:lnTo>
                  <a:lnTo>
                    <a:pt x="31" y="178"/>
                  </a:lnTo>
                  <a:lnTo>
                    <a:pt x="38" y="165"/>
                  </a:lnTo>
                  <a:lnTo>
                    <a:pt x="45" y="152"/>
                  </a:lnTo>
                  <a:lnTo>
                    <a:pt x="54" y="138"/>
                  </a:lnTo>
                  <a:lnTo>
                    <a:pt x="63" y="126"/>
                  </a:lnTo>
                  <a:lnTo>
                    <a:pt x="72" y="114"/>
                  </a:lnTo>
                  <a:lnTo>
                    <a:pt x="82" y="103"/>
                  </a:lnTo>
                  <a:lnTo>
                    <a:pt x="92" y="92"/>
                  </a:lnTo>
                  <a:lnTo>
                    <a:pt x="104" y="82"/>
                  </a:lnTo>
                  <a:lnTo>
                    <a:pt x="115" y="71"/>
                  </a:lnTo>
                  <a:lnTo>
                    <a:pt x="127" y="62"/>
                  </a:lnTo>
                  <a:lnTo>
                    <a:pt x="139" y="54"/>
                  </a:lnTo>
                  <a:lnTo>
                    <a:pt x="153" y="46"/>
                  </a:lnTo>
                  <a:lnTo>
                    <a:pt x="165" y="38"/>
                  </a:lnTo>
                  <a:lnTo>
                    <a:pt x="179" y="31"/>
                  </a:lnTo>
                  <a:lnTo>
                    <a:pt x="193" y="25"/>
                  </a:lnTo>
                  <a:lnTo>
                    <a:pt x="208" y="20"/>
                  </a:lnTo>
                  <a:lnTo>
                    <a:pt x="222" y="14"/>
                  </a:lnTo>
                  <a:lnTo>
                    <a:pt x="237" y="9"/>
                  </a:lnTo>
                  <a:lnTo>
                    <a:pt x="253" y="6"/>
                  </a:lnTo>
                  <a:lnTo>
                    <a:pt x="268" y="3"/>
                  </a:lnTo>
                  <a:lnTo>
                    <a:pt x="283" y="1"/>
                  </a:lnTo>
                  <a:lnTo>
                    <a:pt x="300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332" y="0"/>
                  </a:lnTo>
                  <a:lnTo>
                    <a:pt x="349" y="1"/>
                  </a:lnTo>
                  <a:lnTo>
                    <a:pt x="364" y="3"/>
                  </a:lnTo>
                  <a:lnTo>
                    <a:pt x="379" y="6"/>
                  </a:lnTo>
                  <a:lnTo>
                    <a:pt x="395" y="9"/>
                  </a:lnTo>
                  <a:lnTo>
                    <a:pt x="410" y="14"/>
                  </a:lnTo>
                  <a:lnTo>
                    <a:pt x="424" y="20"/>
                  </a:lnTo>
                  <a:lnTo>
                    <a:pt x="439" y="25"/>
                  </a:lnTo>
                  <a:lnTo>
                    <a:pt x="453" y="31"/>
                  </a:lnTo>
                  <a:lnTo>
                    <a:pt x="467" y="38"/>
                  </a:lnTo>
                  <a:lnTo>
                    <a:pt x="479" y="46"/>
                  </a:lnTo>
                  <a:lnTo>
                    <a:pt x="493" y="54"/>
                  </a:lnTo>
                  <a:lnTo>
                    <a:pt x="505" y="62"/>
                  </a:lnTo>
                  <a:lnTo>
                    <a:pt x="517" y="71"/>
                  </a:lnTo>
                  <a:lnTo>
                    <a:pt x="528" y="82"/>
                  </a:lnTo>
                  <a:lnTo>
                    <a:pt x="540" y="92"/>
                  </a:lnTo>
                  <a:lnTo>
                    <a:pt x="550" y="103"/>
                  </a:lnTo>
                  <a:lnTo>
                    <a:pt x="560" y="114"/>
                  </a:lnTo>
                  <a:lnTo>
                    <a:pt x="569" y="126"/>
                  </a:lnTo>
                  <a:lnTo>
                    <a:pt x="578" y="138"/>
                  </a:lnTo>
                  <a:lnTo>
                    <a:pt x="587" y="152"/>
                  </a:lnTo>
                  <a:lnTo>
                    <a:pt x="594" y="165"/>
                  </a:lnTo>
                  <a:lnTo>
                    <a:pt x="601" y="178"/>
                  </a:lnTo>
                  <a:lnTo>
                    <a:pt x="607" y="192"/>
                  </a:lnTo>
                  <a:lnTo>
                    <a:pt x="613" y="206"/>
                  </a:lnTo>
                  <a:lnTo>
                    <a:pt x="618" y="221"/>
                  </a:lnTo>
                  <a:lnTo>
                    <a:pt x="622" y="236"/>
                  </a:lnTo>
                  <a:lnTo>
                    <a:pt x="625" y="251"/>
                  </a:lnTo>
                  <a:lnTo>
                    <a:pt x="629" y="266"/>
                  </a:lnTo>
                  <a:lnTo>
                    <a:pt x="631" y="283"/>
                  </a:lnTo>
                  <a:lnTo>
                    <a:pt x="632" y="298"/>
                  </a:lnTo>
                  <a:lnTo>
                    <a:pt x="632" y="314"/>
                  </a:lnTo>
                </a:path>
              </a:pathLst>
            </a:cu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" name="Line 297">
              <a:extLst>
                <a:ext uri="{FF2B5EF4-FFF2-40B4-BE49-F238E27FC236}">
                  <a16:creationId xmlns:a16="http://schemas.microsoft.com/office/drawing/2014/main" id="{5EAA6B19-C0C0-463A-A7B8-B7CEE29C43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385030" y="2123659"/>
              <a:ext cx="86074" cy="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7" name="Line 298">
              <a:extLst>
                <a:ext uri="{FF2B5EF4-FFF2-40B4-BE49-F238E27FC236}">
                  <a16:creationId xmlns:a16="http://schemas.microsoft.com/office/drawing/2014/main" id="{205EDBB2-72DF-4ABC-81CB-600D4FEE1B0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8791339" y="2123659"/>
              <a:ext cx="87840" cy="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8" name="Line 299">
              <a:extLst>
                <a:ext uri="{FF2B5EF4-FFF2-40B4-BE49-F238E27FC236}">
                  <a16:creationId xmlns:a16="http://schemas.microsoft.com/office/drawing/2014/main" id="{7C9FBA7B-E711-4E29-84D0-CCEA10C74B2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350159" y="1955121"/>
              <a:ext cx="75481" cy="4290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9" name="Line 300">
              <a:extLst>
                <a:ext uri="{FF2B5EF4-FFF2-40B4-BE49-F238E27FC236}">
                  <a16:creationId xmlns:a16="http://schemas.microsoft.com/office/drawing/2014/main" id="{F0FA81EC-3708-46D1-839C-318067AD86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257463" y="1832548"/>
              <a:ext cx="43699" cy="75076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0" name="Line 301">
              <a:extLst>
                <a:ext uri="{FF2B5EF4-FFF2-40B4-BE49-F238E27FC236}">
                  <a16:creationId xmlns:a16="http://schemas.microsoft.com/office/drawing/2014/main" id="{41F75C7D-617F-4B9F-891B-83F4919E57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9131222" y="1788116"/>
              <a:ext cx="0" cy="87333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1" name="Line 302">
              <a:extLst>
                <a:ext uri="{FF2B5EF4-FFF2-40B4-BE49-F238E27FC236}">
                  <a16:creationId xmlns:a16="http://schemas.microsoft.com/office/drawing/2014/main" id="{BA3F5E65-5E12-44F4-BE13-B29D8539C3F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8961281" y="1832548"/>
              <a:ext cx="44141" cy="75076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2" name="Line 303">
              <a:extLst>
                <a:ext uri="{FF2B5EF4-FFF2-40B4-BE49-F238E27FC236}">
                  <a16:creationId xmlns:a16="http://schemas.microsoft.com/office/drawing/2014/main" id="{32A252F1-6971-426B-891B-A1EF72C553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8837246" y="1955120"/>
              <a:ext cx="75922" cy="44433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74E9AA7-2FCD-4A81-826A-2519F9A0F594}"/>
              </a:ext>
            </a:extLst>
          </p:cNvPr>
          <p:cNvGrpSpPr/>
          <p:nvPr/>
        </p:nvGrpSpPr>
        <p:grpSpPr>
          <a:xfrm>
            <a:off x="2119444" y="1255945"/>
            <a:ext cx="692714" cy="746323"/>
            <a:chOff x="8791339" y="1788116"/>
            <a:chExt cx="679765" cy="732371"/>
          </a:xfrm>
        </p:grpSpPr>
        <p:sp>
          <p:nvSpPr>
            <p:cNvPr id="186" name="Freeform 291">
              <a:extLst>
                <a:ext uri="{FF2B5EF4-FFF2-40B4-BE49-F238E27FC236}">
                  <a16:creationId xmlns:a16="http://schemas.microsoft.com/office/drawing/2014/main" id="{32F1C69E-1DCB-4207-9E14-CCA2F5D72F6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71191" y="2068501"/>
              <a:ext cx="121386" cy="119508"/>
            </a:xfrm>
            <a:custGeom>
              <a:avLst/>
              <a:gdLst>
                <a:gd name="T0" fmla="*/ 275 w 550"/>
                <a:gd name="T1" fmla="*/ 0 h 545"/>
                <a:gd name="T2" fmla="*/ 303 w 550"/>
                <a:gd name="T3" fmla="*/ 1 h 545"/>
                <a:gd name="T4" fmla="*/ 330 w 550"/>
                <a:gd name="T5" fmla="*/ 5 h 545"/>
                <a:gd name="T6" fmla="*/ 357 w 550"/>
                <a:gd name="T7" fmla="*/ 12 h 545"/>
                <a:gd name="T8" fmla="*/ 382 w 550"/>
                <a:gd name="T9" fmla="*/ 21 h 545"/>
                <a:gd name="T10" fmla="*/ 406 w 550"/>
                <a:gd name="T11" fmla="*/ 32 h 545"/>
                <a:gd name="T12" fmla="*/ 428 w 550"/>
                <a:gd name="T13" fmla="*/ 46 h 545"/>
                <a:gd name="T14" fmla="*/ 450 w 550"/>
                <a:gd name="T15" fmla="*/ 62 h 545"/>
                <a:gd name="T16" fmla="*/ 469 w 550"/>
                <a:gd name="T17" fmla="*/ 79 h 545"/>
                <a:gd name="T18" fmla="*/ 486 w 550"/>
                <a:gd name="T19" fmla="*/ 98 h 545"/>
                <a:gd name="T20" fmla="*/ 503 w 550"/>
                <a:gd name="T21" fmla="*/ 120 h 545"/>
                <a:gd name="T22" fmla="*/ 516 w 550"/>
                <a:gd name="T23" fmla="*/ 142 h 545"/>
                <a:gd name="T24" fmla="*/ 527 w 550"/>
                <a:gd name="T25" fmla="*/ 166 h 545"/>
                <a:gd name="T26" fmla="*/ 537 w 550"/>
                <a:gd name="T27" fmla="*/ 191 h 545"/>
                <a:gd name="T28" fmla="*/ 544 w 550"/>
                <a:gd name="T29" fmla="*/ 217 h 545"/>
                <a:gd name="T30" fmla="*/ 548 w 550"/>
                <a:gd name="T31" fmla="*/ 245 h 545"/>
                <a:gd name="T32" fmla="*/ 550 w 550"/>
                <a:gd name="T33" fmla="*/ 272 h 545"/>
                <a:gd name="T34" fmla="*/ 549 w 550"/>
                <a:gd name="T35" fmla="*/ 286 h 545"/>
                <a:gd name="T36" fmla="*/ 547 w 550"/>
                <a:gd name="T37" fmla="*/ 314 h 545"/>
                <a:gd name="T38" fmla="*/ 541 w 550"/>
                <a:gd name="T39" fmla="*/ 340 h 545"/>
                <a:gd name="T40" fmla="*/ 532 w 550"/>
                <a:gd name="T41" fmla="*/ 365 h 545"/>
                <a:gd name="T42" fmla="*/ 522 w 550"/>
                <a:gd name="T43" fmla="*/ 391 h 545"/>
                <a:gd name="T44" fmla="*/ 510 w 550"/>
                <a:gd name="T45" fmla="*/ 413 h 545"/>
                <a:gd name="T46" fmla="*/ 495 w 550"/>
                <a:gd name="T47" fmla="*/ 436 h 545"/>
                <a:gd name="T48" fmla="*/ 478 w 550"/>
                <a:gd name="T49" fmla="*/ 456 h 545"/>
                <a:gd name="T50" fmla="*/ 460 w 550"/>
                <a:gd name="T51" fmla="*/ 474 h 545"/>
                <a:gd name="T52" fmla="*/ 439 w 550"/>
                <a:gd name="T53" fmla="*/ 490 h 545"/>
                <a:gd name="T54" fmla="*/ 417 w 550"/>
                <a:gd name="T55" fmla="*/ 506 h 545"/>
                <a:gd name="T56" fmla="*/ 393 w 550"/>
                <a:gd name="T57" fmla="*/ 518 h 545"/>
                <a:gd name="T58" fmla="*/ 369 w 550"/>
                <a:gd name="T59" fmla="*/ 528 h 545"/>
                <a:gd name="T60" fmla="*/ 343 w 550"/>
                <a:gd name="T61" fmla="*/ 536 h 545"/>
                <a:gd name="T62" fmla="*/ 317 w 550"/>
                <a:gd name="T63" fmla="*/ 542 h 545"/>
                <a:gd name="T64" fmla="*/ 289 w 550"/>
                <a:gd name="T65" fmla="*/ 544 h 545"/>
                <a:gd name="T66" fmla="*/ 275 w 550"/>
                <a:gd name="T67" fmla="*/ 545 h 545"/>
                <a:gd name="T68" fmla="*/ 247 w 550"/>
                <a:gd name="T69" fmla="*/ 543 h 545"/>
                <a:gd name="T70" fmla="*/ 220 w 550"/>
                <a:gd name="T71" fmla="*/ 539 h 545"/>
                <a:gd name="T72" fmla="*/ 193 w 550"/>
                <a:gd name="T73" fmla="*/ 533 h 545"/>
                <a:gd name="T74" fmla="*/ 168 w 550"/>
                <a:gd name="T75" fmla="*/ 524 h 545"/>
                <a:gd name="T76" fmla="*/ 144 w 550"/>
                <a:gd name="T77" fmla="*/ 512 h 545"/>
                <a:gd name="T78" fmla="*/ 122 w 550"/>
                <a:gd name="T79" fmla="*/ 499 h 545"/>
                <a:gd name="T80" fmla="*/ 100 w 550"/>
                <a:gd name="T81" fmla="*/ 482 h 545"/>
                <a:gd name="T82" fmla="*/ 81 w 550"/>
                <a:gd name="T83" fmla="*/ 465 h 545"/>
                <a:gd name="T84" fmla="*/ 64 w 550"/>
                <a:gd name="T85" fmla="*/ 446 h 545"/>
                <a:gd name="T86" fmla="*/ 47 w 550"/>
                <a:gd name="T87" fmla="*/ 424 h 545"/>
                <a:gd name="T88" fmla="*/ 34 w 550"/>
                <a:gd name="T89" fmla="*/ 402 h 545"/>
                <a:gd name="T90" fmla="*/ 22 w 550"/>
                <a:gd name="T91" fmla="*/ 379 h 545"/>
                <a:gd name="T92" fmla="*/ 13 w 550"/>
                <a:gd name="T93" fmla="*/ 353 h 545"/>
                <a:gd name="T94" fmla="*/ 6 w 550"/>
                <a:gd name="T95" fmla="*/ 327 h 545"/>
                <a:gd name="T96" fmla="*/ 2 w 550"/>
                <a:gd name="T97" fmla="*/ 300 h 545"/>
                <a:gd name="T98" fmla="*/ 0 w 550"/>
                <a:gd name="T99" fmla="*/ 272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0" h="545">
                  <a:moveTo>
                    <a:pt x="275" y="0"/>
                  </a:moveTo>
                  <a:lnTo>
                    <a:pt x="275" y="0"/>
                  </a:lnTo>
                  <a:lnTo>
                    <a:pt x="289" y="0"/>
                  </a:lnTo>
                  <a:lnTo>
                    <a:pt x="303" y="1"/>
                  </a:lnTo>
                  <a:lnTo>
                    <a:pt x="317" y="3"/>
                  </a:lnTo>
                  <a:lnTo>
                    <a:pt x="330" y="5"/>
                  </a:lnTo>
                  <a:lnTo>
                    <a:pt x="343" y="8"/>
                  </a:lnTo>
                  <a:lnTo>
                    <a:pt x="357" y="12"/>
                  </a:lnTo>
                  <a:lnTo>
                    <a:pt x="369" y="16"/>
                  </a:lnTo>
                  <a:lnTo>
                    <a:pt x="382" y="21"/>
                  </a:lnTo>
                  <a:lnTo>
                    <a:pt x="393" y="26"/>
                  </a:lnTo>
                  <a:lnTo>
                    <a:pt x="406" y="32"/>
                  </a:lnTo>
                  <a:lnTo>
                    <a:pt x="417" y="38"/>
                  </a:lnTo>
                  <a:lnTo>
                    <a:pt x="428" y="46"/>
                  </a:lnTo>
                  <a:lnTo>
                    <a:pt x="439" y="54"/>
                  </a:lnTo>
                  <a:lnTo>
                    <a:pt x="450" y="62"/>
                  </a:lnTo>
                  <a:lnTo>
                    <a:pt x="460" y="70"/>
                  </a:lnTo>
                  <a:lnTo>
                    <a:pt x="469" y="79"/>
                  </a:lnTo>
                  <a:lnTo>
                    <a:pt x="478" y="89"/>
                  </a:lnTo>
                  <a:lnTo>
                    <a:pt x="486" y="98"/>
                  </a:lnTo>
                  <a:lnTo>
                    <a:pt x="495" y="109"/>
                  </a:lnTo>
                  <a:lnTo>
                    <a:pt x="503" y="120"/>
                  </a:lnTo>
                  <a:lnTo>
                    <a:pt x="510" y="131"/>
                  </a:lnTo>
                  <a:lnTo>
                    <a:pt x="516" y="142"/>
                  </a:lnTo>
                  <a:lnTo>
                    <a:pt x="522" y="154"/>
                  </a:lnTo>
                  <a:lnTo>
                    <a:pt x="527" y="166"/>
                  </a:lnTo>
                  <a:lnTo>
                    <a:pt x="532" y="179"/>
                  </a:lnTo>
                  <a:lnTo>
                    <a:pt x="537" y="191"/>
                  </a:lnTo>
                  <a:lnTo>
                    <a:pt x="541" y="204"/>
                  </a:lnTo>
                  <a:lnTo>
                    <a:pt x="544" y="217"/>
                  </a:lnTo>
                  <a:lnTo>
                    <a:pt x="547" y="230"/>
                  </a:lnTo>
                  <a:lnTo>
                    <a:pt x="548" y="245"/>
                  </a:lnTo>
                  <a:lnTo>
                    <a:pt x="549" y="258"/>
                  </a:lnTo>
                  <a:lnTo>
                    <a:pt x="550" y="272"/>
                  </a:lnTo>
                  <a:lnTo>
                    <a:pt x="550" y="272"/>
                  </a:lnTo>
                  <a:lnTo>
                    <a:pt x="549" y="286"/>
                  </a:lnTo>
                  <a:lnTo>
                    <a:pt x="548" y="300"/>
                  </a:lnTo>
                  <a:lnTo>
                    <a:pt x="547" y="314"/>
                  </a:lnTo>
                  <a:lnTo>
                    <a:pt x="544" y="327"/>
                  </a:lnTo>
                  <a:lnTo>
                    <a:pt x="541" y="340"/>
                  </a:lnTo>
                  <a:lnTo>
                    <a:pt x="537" y="353"/>
                  </a:lnTo>
                  <a:lnTo>
                    <a:pt x="532" y="365"/>
                  </a:lnTo>
                  <a:lnTo>
                    <a:pt x="527" y="379"/>
                  </a:lnTo>
                  <a:lnTo>
                    <a:pt x="522" y="391"/>
                  </a:lnTo>
                  <a:lnTo>
                    <a:pt x="516" y="402"/>
                  </a:lnTo>
                  <a:lnTo>
                    <a:pt x="510" y="413"/>
                  </a:lnTo>
                  <a:lnTo>
                    <a:pt x="503" y="424"/>
                  </a:lnTo>
                  <a:lnTo>
                    <a:pt x="495" y="436"/>
                  </a:lnTo>
                  <a:lnTo>
                    <a:pt x="486" y="446"/>
                  </a:lnTo>
                  <a:lnTo>
                    <a:pt x="478" y="456"/>
                  </a:lnTo>
                  <a:lnTo>
                    <a:pt x="469" y="465"/>
                  </a:lnTo>
                  <a:lnTo>
                    <a:pt x="460" y="474"/>
                  </a:lnTo>
                  <a:lnTo>
                    <a:pt x="450" y="482"/>
                  </a:lnTo>
                  <a:lnTo>
                    <a:pt x="439" y="490"/>
                  </a:lnTo>
                  <a:lnTo>
                    <a:pt x="428" y="499"/>
                  </a:lnTo>
                  <a:lnTo>
                    <a:pt x="417" y="506"/>
                  </a:lnTo>
                  <a:lnTo>
                    <a:pt x="406" y="512"/>
                  </a:lnTo>
                  <a:lnTo>
                    <a:pt x="393" y="518"/>
                  </a:lnTo>
                  <a:lnTo>
                    <a:pt x="382" y="524"/>
                  </a:lnTo>
                  <a:lnTo>
                    <a:pt x="369" y="528"/>
                  </a:lnTo>
                  <a:lnTo>
                    <a:pt x="357" y="533"/>
                  </a:lnTo>
                  <a:lnTo>
                    <a:pt x="343" y="536"/>
                  </a:lnTo>
                  <a:lnTo>
                    <a:pt x="330" y="539"/>
                  </a:lnTo>
                  <a:lnTo>
                    <a:pt x="317" y="542"/>
                  </a:lnTo>
                  <a:lnTo>
                    <a:pt x="303" y="543"/>
                  </a:lnTo>
                  <a:lnTo>
                    <a:pt x="289" y="544"/>
                  </a:lnTo>
                  <a:lnTo>
                    <a:pt x="275" y="545"/>
                  </a:lnTo>
                  <a:lnTo>
                    <a:pt x="275" y="545"/>
                  </a:lnTo>
                  <a:lnTo>
                    <a:pt x="261" y="544"/>
                  </a:lnTo>
                  <a:lnTo>
                    <a:pt x="247" y="543"/>
                  </a:lnTo>
                  <a:lnTo>
                    <a:pt x="233" y="542"/>
                  </a:lnTo>
                  <a:lnTo>
                    <a:pt x="220" y="539"/>
                  </a:lnTo>
                  <a:lnTo>
                    <a:pt x="207" y="536"/>
                  </a:lnTo>
                  <a:lnTo>
                    <a:pt x="193" y="533"/>
                  </a:lnTo>
                  <a:lnTo>
                    <a:pt x="181" y="528"/>
                  </a:lnTo>
                  <a:lnTo>
                    <a:pt x="168" y="524"/>
                  </a:lnTo>
                  <a:lnTo>
                    <a:pt x="157" y="518"/>
                  </a:lnTo>
                  <a:lnTo>
                    <a:pt x="144" y="512"/>
                  </a:lnTo>
                  <a:lnTo>
                    <a:pt x="133" y="506"/>
                  </a:lnTo>
                  <a:lnTo>
                    <a:pt x="122" y="499"/>
                  </a:lnTo>
                  <a:lnTo>
                    <a:pt x="111" y="490"/>
                  </a:lnTo>
                  <a:lnTo>
                    <a:pt x="100" y="482"/>
                  </a:lnTo>
                  <a:lnTo>
                    <a:pt x="90" y="474"/>
                  </a:lnTo>
                  <a:lnTo>
                    <a:pt x="81" y="465"/>
                  </a:lnTo>
                  <a:lnTo>
                    <a:pt x="72" y="456"/>
                  </a:lnTo>
                  <a:lnTo>
                    <a:pt x="64" y="446"/>
                  </a:lnTo>
                  <a:lnTo>
                    <a:pt x="55" y="436"/>
                  </a:lnTo>
                  <a:lnTo>
                    <a:pt x="47" y="424"/>
                  </a:lnTo>
                  <a:lnTo>
                    <a:pt x="40" y="413"/>
                  </a:lnTo>
                  <a:lnTo>
                    <a:pt x="34" y="402"/>
                  </a:lnTo>
                  <a:lnTo>
                    <a:pt x="28" y="391"/>
                  </a:lnTo>
                  <a:lnTo>
                    <a:pt x="22" y="379"/>
                  </a:lnTo>
                  <a:lnTo>
                    <a:pt x="18" y="365"/>
                  </a:lnTo>
                  <a:lnTo>
                    <a:pt x="13" y="353"/>
                  </a:lnTo>
                  <a:lnTo>
                    <a:pt x="9" y="340"/>
                  </a:lnTo>
                  <a:lnTo>
                    <a:pt x="6" y="327"/>
                  </a:lnTo>
                  <a:lnTo>
                    <a:pt x="3" y="314"/>
                  </a:lnTo>
                  <a:lnTo>
                    <a:pt x="2" y="300"/>
                  </a:lnTo>
                  <a:lnTo>
                    <a:pt x="1" y="286"/>
                  </a:lnTo>
                  <a:lnTo>
                    <a:pt x="0" y="272"/>
                  </a:lnTo>
                </a:path>
              </a:pathLst>
            </a:cu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7" name="Freeform 292">
              <a:extLst>
                <a:ext uri="{FF2B5EF4-FFF2-40B4-BE49-F238E27FC236}">
                  <a16:creationId xmlns:a16="http://schemas.microsoft.com/office/drawing/2014/main" id="{843B714B-9ACA-4EF2-9CBB-133606A067D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936563" y="1936735"/>
              <a:ext cx="390643" cy="514805"/>
            </a:xfrm>
            <a:custGeom>
              <a:avLst/>
              <a:gdLst>
                <a:gd name="T0" fmla="*/ 1 w 1768"/>
                <a:gd name="T1" fmla="*/ 1523 h 2357"/>
                <a:gd name="T2" fmla="*/ 18 w 1768"/>
                <a:gd name="T3" fmla="*/ 1655 h 2357"/>
                <a:gd name="T4" fmla="*/ 54 w 1768"/>
                <a:gd name="T5" fmla="*/ 1780 h 2357"/>
                <a:gd name="T6" fmla="*/ 107 w 1768"/>
                <a:gd name="T7" fmla="*/ 1897 h 2357"/>
                <a:gd name="T8" fmla="*/ 175 w 1768"/>
                <a:gd name="T9" fmla="*/ 2003 h 2357"/>
                <a:gd name="T10" fmla="*/ 259 w 1768"/>
                <a:gd name="T11" fmla="*/ 2099 h 2357"/>
                <a:gd name="T12" fmla="*/ 355 w 1768"/>
                <a:gd name="T13" fmla="*/ 2182 h 2357"/>
                <a:gd name="T14" fmla="*/ 462 w 1768"/>
                <a:gd name="T15" fmla="*/ 2250 h 2357"/>
                <a:gd name="T16" fmla="*/ 580 w 1768"/>
                <a:gd name="T17" fmla="*/ 2303 h 2357"/>
                <a:gd name="T18" fmla="*/ 706 w 1768"/>
                <a:gd name="T19" fmla="*/ 2338 h 2357"/>
                <a:gd name="T20" fmla="*/ 838 w 1768"/>
                <a:gd name="T21" fmla="*/ 2356 h 2357"/>
                <a:gd name="T22" fmla="*/ 930 w 1768"/>
                <a:gd name="T23" fmla="*/ 2356 h 2357"/>
                <a:gd name="T24" fmla="*/ 1062 w 1768"/>
                <a:gd name="T25" fmla="*/ 2338 h 2357"/>
                <a:gd name="T26" fmla="*/ 1188 w 1768"/>
                <a:gd name="T27" fmla="*/ 2303 h 2357"/>
                <a:gd name="T28" fmla="*/ 1306 w 1768"/>
                <a:gd name="T29" fmla="*/ 2250 h 2357"/>
                <a:gd name="T30" fmla="*/ 1413 w 1768"/>
                <a:gd name="T31" fmla="*/ 2182 h 2357"/>
                <a:gd name="T32" fmla="*/ 1509 w 1768"/>
                <a:gd name="T33" fmla="*/ 2099 h 2357"/>
                <a:gd name="T34" fmla="*/ 1593 w 1768"/>
                <a:gd name="T35" fmla="*/ 2003 h 2357"/>
                <a:gd name="T36" fmla="*/ 1661 w 1768"/>
                <a:gd name="T37" fmla="*/ 1897 h 2357"/>
                <a:gd name="T38" fmla="*/ 1714 w 1768"/>
                <a:gd name="T39" fmla="*/ 1780 h 2357"/>
                <a:gd name="T40" fmla="*/ 1750 w 1768"/>
                <a:gd name="T41" fmla="*/ 1655 h 2357"/>
                <a:gd name="T42" fmla="*/ 1767 w 1768"/>
                <a:gd name="T43" fmla="*/ 1523 h 2357"/>
                <a:gd name="T44" fmla="*/ 1767 w 1768"/>
                <a:gd name="T45" fmla="*/ 1450 h 2357"/>
                <a:gd name="T46" fmla="*/ 1761 w 1768"/>
                <a:gd name="T47" fmla="*/ 1369 h 2357"/>
                <a:gd name="T48" fmla="*/ 1748 w 1768"/>
                <a:gd name="T49" fmla="*/ 1290 h 2357"/>
                <a:gd name="T50" fmla="*/ 1728 w 1768"/>
                <a:gd name="T51" fmla="*/ 1214 h 2357"/>
                <a:gd name="T52" fmla="*/ 1701 w 1768"/>
                <a:gd name="T53" fmla="*/ 1141 h 2357"/>
                <a:gd name="T54" fmla="*/ 1668 w 1768"/>
                <a:gd name="T55" fmla="*/ 1071 h 2357"/>
                <a:gd name="T56" fmla="*/ 1630 w 1768"/>
                <a:gd name="T57" fmla="*/ 1005 h 2357"/>
                <a:gd name="T58" fmla="*/ 1585 w 1768"/>
                <a:gd name="T59" fmla="*/ 942 h 2357"/>
                <a:gd name="T60" fmla="*/ 1536 w 1768"/>
                <a:gd name="T61" fmla="*/ 884 h 2357"/>
                <a:gd name="T62" fmla="*/ 1480 w 1768"/>
                <a:gd name="T63" fmla="*/ 829 h 2357"/>
                <a:gd name="T64" fmla="*/ 1422 w 1768"/>
                <a:gd name="T65" fmla="*/ 780 h 2357"/>
                <a:gd name="T66" fmla="*/ 381 w 1768"/>
                <a:gd name="T67" fmla="*/ 0 h 2357"/>
                <a:gd name="T68" fmla="*/ 359 w 1768"/>
                <a:gd name="T69" fmla="*/ 770 h 2357"/>
                <a:gd name="T70" fmla="*/ 298 w 1768"/>
                <a:gd name="T71" fmla="*/ 819 h 2357"/>
                <a:gd name="T72" fmla="*/ 242 w 1768"/>
                <a:gd name="T73" fmla="*/ 874 h 2357"/>
                <a:gd name="T74" fmla="*/ 191 w 1768"/>
                <a:gd name="T75" fmla="*/ 933 h 2357"/>
                <a:gd name="T76" fmla="*/ 145 w 1768"/>
                <a:gd name="T77" fmla="*/ 996 h 2357"/>
                <a:gd name="T78" fmla="*/ 104 w 1768"/>
                <a:gd name="T79" fmla="*/ 1064 h 2357"/>
                <a:gd name="T80" fmla="*/ 70 w 1768"/>
                <a:gd name="T81" fmla="*/ 1135 h 2357"/>
                <a:gd name="T82" fmla="*/ 41 w 1768"/>
                <a:gd name="T83" fmla="*/ 1209 h 2357"/>
                <a:gd name="T84" fmla="*/ 21 w 1768"/>
                <a:gd name="T85" fmla="*/ 1286 h 2357"/>
                <a:gd name="T86" fmla="*/ 7 w 1768"/>
                <a:gd name="T87" fmla="*/ 1366 h 2357"/>
                <a:gd name="T88" fmla="*/ 1 w 1768"/>
                <a:gd name="T89" fmla="*/ 145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8" h="2357">
                  <a:moveTo>
                    <a:pt x="0" y="1477"/>
                  </a:moveTo>
                  <a:lnTo>
                    <a:pt x="0" y="1477"/>
                  </a:lnTo>
                  <a:lnTo>
                    <a:pt x="1" y="1523"/>
                  </a:lnTo>
                  <a:lnTo>
                    <a:pt x="5" y="1567"/>
                  </a:lnTo>
                  <a:lnTo>
                    <a:pt x="10" y="1611"/>
                  </a:lnTo>
                  <a:lnTo>
                    <a:pt x="18" y="1655"/>
                  </a:lnTo>
                  <a:lnTo>
                    <a:pt x="28" y="1696"/>
                  </a:lnTo>
                  <a:lnTo>
                    <a:pt x="39" y="1739"/>
                  </a:lnTo>
                  <a:lnTo>
                    <a:pt x="54" y="1780"/>
                  </a:lnTo>
                  <a:lnTo>
                    <a:pt x="69" y="1819"/>
                  </a:lnTo>
                  <a:lnTo>
                    <a:pt x="87" y="1858"/>
                  </a:lnTo>
                  <a:lnTo>
                    <a:pt x="107" y="1897"/>
                  </a:lnTo>
                  <a:lnTo>
                    <a:pt x="128" y="1933"/>
                  </a:lnTo>
                  <a:lnTo>
                    <a:pt x="151" y="1969"/>
                  </a:lnTo>
                  <a:lnTo>
                    <a:pt x="175" y="2003"/>
                  </a:lnTo>
                  <a:lnTo>
                    <a:pt x="202" y="2037"/>
                  </a:lnTo>
                  <a:lnTo>
                    <a:pt x="229" y="2068"/>
                  </a:lnTo>
                  <a:lnTo>
                    <a:pt x="259" y="2099"/>
                  </a:lnTo>
                  <a:lnTo>
                    <a:pt x="290" y="2128"/>
                  </a:lnTo>
                  <a:lnTo>
                    <a:pt x="321" y="2156"/>
                  </a:lnTo>
                  <a:lnTo>
                    <a:pt x="355" y="2182"/>
                  </a:lnTo>
                  <a:lnTo>
                    <a:pt x="390" y="2206"/>
                  </a:lnTo>
                  <a:lnTo>
                    <a:pt x="425" y="2230"/>
                  </a:lnTo>
                  <a:lnTo>
                    <a:pt x="462" y="2250"/>
                  </a:lnTo>
                  <a:lnTo>
                    <a:pt x="501" y="2269"/>
                  </a:lnTo>
                  <a:lnTo>
                    <a:pt x="540" y="2288"/>
                  </a:lnTo>
                  <a:lnTo>
                    <a:pt x="580" y="2303"/>
                  </a:lnTo>
                  <a:lnTo>
                    <a:pt x="622" y="2317"/>
                  </a:lnTo>
                  <a:lnTo>
                    <a:pt x="663" y="2329"/>
                  </a:lnTo>
                  <a:lnTo>
                    <a:pt x="706" y="2338"/>
                  </a:lnTo>
                  <a:lnTo>
                    <a:pt x="749" y="2347"/>
                  </a:lnTo>
                  <a:lnTo>
                    <a:pt x="793" y="2352"/>
                  </a:lnTo>
                  <a:lnTo>
                    <a:pt x="838" y="2356"/>
                  </a:lnTo>
                  <a:lnTo>
                    <a:pt x="884" y="2357"/>
                  </a:lnTo>
                  <a:lnTo>
                    <a:pt x="884" y="2357"/>
                  </a:lnTo>
                  <a:lnTo>
                    <a:pt x="930" y="2356"/>
                  </a:lnTo>
                  <a:lnTo>
                    <a:pt x="975" y="2352"/>
                  </a:lnTo>
                  <a:lnTo>
                    <a:pt x="1019" y="2347"/>
                  </a:lnTo>
                  <a:lnTo>
                    <a:pt x="1062" y="2338"/>
                  </a:lnTo>
                  <a:lnTo>
                    <a:pt x="1105" y="2329"/>
                  </a:lnTo>
                  <a:lnTo>
                    <a:pt x="1146" y="2317"/>
                  </a:lnTo>
                  <a:lnTo>
                    <a:pt x="1188" y="2303"/>
                  </a:lnTo>
                  <a:lnTo>
                    <a:pt x="1228" y="2288"/>
                  </a:lnTo>
                  <a:lnTo>
                    <a:pt x="1267" y="2269"/>
                  </a:lnTo>
                  <a:lnTo>
                    <a:pt x="1306" y="2250"/>
                  </a:lnTo>
                  <a:lnTo>
                    <a:pt x="1343" y="2230"/>
                  </a:lnTo>
                  <a:lnTo>
                    <a:pt x="1378" y="2206"/>
                  </a:lnTo>
                  <a:lnTo>
                    <a:pt x="1413" y="2182"/>
                  </a:lnTo>
                  <a:lnTo>
                    <a:pt x="1447" y="2156"/>
                  </a:lnTo>
                  <a:lnTo>
                    <a:pt x="1478" y="2128"/>
                  </a:lnTo>
                  <a:lnTo>
                    <a:pt x="1509" y="2099"/>
                  </a:lnTo>
                  <a:lnTo>
                    <a:pt x="1539" y="2068"/>
                  </a:lnTo>
                  <a:lnTo>
                    <a:pt x="1566" y="2037"/>
                  </a:lnTo>
                  <a:lnTo>
                    <a:pt x="1593" y="2003"/>
                  </a:lnTo>
                  <a:lnTo>
                    <a:pt x="1617" y="1969"/>
                  </a:lnTo>
                  <a:lnTo>
                    <a:pt x="1640" y="1933"/>
                  </a:lnTo>
                  <a:lnTo>
                    <a:pt x="1661" y="1897"/>
                  </a:lnTo>
                  <a:lnTo>
                    <a:pt x="1681" y="1858"/>
                  </a:lnTo>
                  <a:lnTo>
                    <a:pt x="1699" y="1819"/>
                  </a:lnTo>
                  <a:lnTo>
                    <a:pt x="1714" y="1780"/>
                  </a:lnTo>
                  <a:lnTo>
                    <a:pt x="1729" y="1739"/>
                  </a:lnTo>
                  <a:lnTo>
                    <a:pt x="1740" y="1696"/>
                  </a:lnTo>
                  <a:lnTo>
                    <a:pt x="1750" y="1655"/>
                  </a:lnTo>
                  <a:lnTo>
                    <a:pt x="1758" y="1611"/>
                  </a:lnTo>
                  <a:lnTo>
                    <a:pt x="1763" y="1567"/>
                  </a:lnTo>
                  <a:lnTo>
                    <a:pt x="1767" y="1523"/>
                  </a:lnTo>
                  <a:lnTo>
                    <a:pt x="1768" y="1477"/>
                  </a:lnTo>
                  <a:lnTo>
                    <a:pt x="1768" y="1477"/>
                  </a:lnTo>
                  <a:lnTo>
                    <a:pt x="1767" y="1450"/>
                  </a:lnTo>
                  <a:lnTo>
                    <a:pt x="1766" y="1422"/>
                  </a:lnTo>
                  <a:lnTo>
                    <a:pt x="1764" y="1396"/>
                  </a:lnTo>
                  <a:lnTo>
                    <a:pt x="1761" y="1369"/>
                  </a:lnTo>
                  <a:lnTo>
                    <a:pt x="1758" y="1342"/>
                  </a:lnTo>
                  <a:lnTo>
                    <a:pt x="1753" y="1317"/>
                  </a:lnTo>
                  <a:lnTo>
                    <a:pt x="1748" y="1290"/>
                  </a:lnTo>
                  <a:lnTo>
                    <a:pt x="1742" y="1265"/>
                  </a:lnTo>
                  <a:lnTo>
                    <a:pt x="1736" y="1239"/>
                  </a:lnTo>
                  <a:lnTo>
                    <a:pt x="1728" y="1214"/>
                  </a:lnTo>
                  <a:lnTo>
                    <a:pt x="1719" y="1190"/>
                  </a:lnTo>
                  <a:lnTo>
                    <a:pt x="1710" y="1165"/>
                  </a:lnTo>
                  <a:lnTo>
                    <a:pt x="1701" y="1141"/>
                  </a:lnTo>
                  <a:lnTo>
                    <a:pt x="1691" y="1117"/>
                  </a:lnTo>
                  <a:lnTo>
                    <a:pt x="1680" y="1094"/>
                  </a:lnTo>
                  <a:lnTo>
                    <a:pt x="1668" y="1071"/>
                  </a:lnTo>
                  <a:lnTo>
                    <a:pt x="1656" y="1048"/>
                  </a:lnTo>
                  <a:lnTo>
                    <a:pt x="1643" y="1026"/>
                  </a:lnTo>
                  <a:lnTo>
                    <a:pt x="1630" y="1005"/>
                  </a:lnTo>
                  <a:lnTo>
                    <a:pt x="1615" y="983"/>
                  </a:lnTo>
                  <a:lnTo>
                    <a:pt x="1600" y="962"/>
                  </a:lnTo>
                  <a:lnTo>
                    <a:pt x="1585" y="942"/>
                  </a:lnTo>
                  <a:lnTo>
                    <a:pt x="1568" y="922"/>
                  </a:lnTo>
                  <a:lnTo>
                    <a:pt x="1552" y="902"/>
                  </a:lnTo>
                  <a:lnTo>
                    <a:pt x="1536" y="884"/>
                  </a:lnTo>
                  <a:lnTo>
                    <a:pt x="1517" y="865"/>
                  </a:lnTo>
                  <a:lnTo>
                    <a:pt x="1500" y="847"/>
                  </a:lnTo>
                  <a:lnTo>
                    <a:pt x="1480" y="829"/>
                  </a:lnTo>
                  <a:lnTo>
                    <a:pt x="1462" y="813"/>
                  </a:lnTo>
                  <a:lnTo>
                    <a:pt x="1442" y="796"/>
                  </a:lnTo>
                  <a:lnTo>
                    <a:pt x="1422" y="780"/>
                  </a:lnTo>
                  <a:lnTo>
                    <a:pt x="1401" y="765"/>
                  </a:lnTo>
                  <a:lnTo>
                    <a:pt x="1401" y="0"/>
                  </a:lnTo>
                  <a:lnTo>
                    <a:pt x="381" y="0"/>
                  </a:lnTo>
                  <a:lnTo>
                    <a:pt x="381" y="755"/>
                  </a:lnTo>
                  <a:lnTo>
                    <a:pt x="381" y="755"/>
                  </a:lnTo>
                  <a:lnTo>
                    <a:pt x="359" y="770"/>
                  </a:lnTo>
                  <a:lnTo>
                    <a:pt x="339" y="786"/>
                  </a:lnTo>
                  <a:lnTo>
                    <a:pt x="318" y="803"/>
                  </a:lnTo>
                  <a:lnTo>
                    <a:pt x="298" y="819"/>
                  </a:lnTo>
                  <a:lnTo>
                    <a:pt x="278" y="837"/>
                  </a:lnTo>
                  <a:lnTo>
                    <a:pt x="260" y="855"/>
                  </a:lnTo>
                  <a:lnTo>
                    <a:pt x="242" y="874"/>
                  </a:lnTo>
                  <a:lnTo>
                    <a:pt x="224" y="893"/>
                  </a:lnTo>
                  <a:lnTo>
                    <a:pt x="207" y="912"/>
                  </a:lnTo>
                  <a:lnTo>
                    <a:pt x="191" y="933"/>
                  </a:lnTo>
                  <a:lnTo>
                    <a:pt x="174" y="953"/>
                  </a:lnTo>
                  <a:lnTo>
                    <a:pt x="159" y="974"/>
                  </a:lnTo>
                  <a:lnTo>
                    <a:pt x="145" y="996"/>
                  </a:lnTo>
                  <a:lnTo>
                    <a:pt x="130" y="1018"/>
                  </a:lnTo>
                  <a:lnTo>
                    <a:pt x="117" y="1040"/>
                  </a:lnTo>
                  <a:lnTo>
                    <a:pt x="104" y="1064"/>
                  </a:lnTo>
                  <a:lnTo>
                    <a:pt x="92" y="1087"/>
                  </a:lnTo>
                  <a:lnTo>
                    <a:pt x="80" y="1110"/>
                  </a:lnTo>
                  <a:lnTo>
                    <a:pt x="70" y="1135"/>
                  </a:lnTo>
                  <a:lnTo>
                    <a:pt x="60" y="1159"/>
                  </a:lnTo>
                  <a:lnTo>
                    <a:pt x="51" y="1183"/>
                  </a:lnTo>
                  <a:lnTo>
                    <a:pt x="41" y="1209"/>
                  </a:lnTo>
                  <a:lnTo>
                    <a:pt x="34" y="1234"/>
                  </a:lnTo>
                  <a:lnTo>
                    <a:pt x="27" y="1261"/>
                  </a:lnTo>
                  <a:lnTo>
                    <a:pt x="21" y="1286"/>
                  </a:lnTo>
                  <a:lnTo>
                    <a:pt x="15" y="1312"/>
                  </a:lnTo>
                  <a:lnTo>
                    <a:pt x="11" y="1340"/>
                  </a:lnTo>
                  <a:lnTo>
                    <a:pt x="7" y="1366"/>
                  </a:lnTo>
                  <a:lnTo>
                    <a:pt x="4" y="1394"/>
                  </a:lnTo>
                  <a:lnTo>
                    <a:pt x="2" y="1421"/>
                  </a:lnTo>
                  <a:lnTo>
                    <a:pt x="1" y="1450"/>
                  </a:lnTo>
                  <a:lnTo>
                    <a:pt x="0" y="1477"/>
                  </a:lnTo>
                  <a:lnTo>
                    <a:pt x="0" y="1477"/>
                  </a:lnTo>
                  <a:close/>
                </a:path>
              </a:pathLst>
            </a:cu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8" name="Line 293">
              <a:extLst>
                <a:ext uri="{FF2B5EF4-FFF2-40B4-BE49-F238E27FC236}">
                  <a16:creationId xmlns:a16="http://schemas.microsoft.com/office/drawing/2014/main" id="{189501F4-F27F-405B-9D76-081610DFDA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9131664" y="2188008"/>
              <a:ext cx="0" cy="133298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9" name="Line 294">
              <a:extLst>
                <a:ext uri="{FF2B5EF4-FFF2-40B4-BE49-F238E27FC236}">
                  <a16:creationId xmlns:a16="http://schemas.microsoft.com/office/drawing/2014/main" id="{7411CF1A-7B5A-4A8C-BA45-35F443A7D2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071191" y="2330499"/>
              <a:ext cx="171706" cy="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0" name="Line 295">
              <a:extLst>
                <a:ext uri="{FF2B5EF4-FFF2-40B4-BE49-F238E27FC236}">
                  <a16:creationId xmlns:a16="http://schemas.microsoft.com/office/drawing/2014/main" id="{4464C1B2-E862-42E5-A683-AC7DEF6017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9017781" y="2391786"/>
              <a:ext cx="225116" cy="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1" name="Freeform 296">
              <a:extLst>
                <a:ext uri="{FF2B5EF4-FFF2-40B4-BE49-F238E27FC236}">
                  <a16:creationId xmlns:a16="http://schemas.microsoft.com/office/drawing/2014/main" id="{ABA00490-227F-4C60-AC8D-4FC5FEDCD8B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62363" y="2451539"/>
              <a:ext cx="139042" cy="68948"/>
            </a:xfrm>
            <a:custGeom>
              <a:avLst/>
              <a:gdLst>
                <a:gd name="T0" fmla="*/ 0 w 632"/>
                <a:gd name="T1" fmla="*/ 314 h 314"/>
                <a:gd name="T2" fmla="*/ 1 w 632"/>
                <a:gd name="T3" fmla="*/ 283 h 314"/>
                <a:gd name="T4" fmla="*/ 7 w 632"/>
                <a:gd name="T5" fmla="*/ 251 h 314"/>
                <a:gd name="T6" fmla="*/ 14 w 632"/>
                <a:gd name="T7" fmla="*/ 221 h 314"/>
                <a:gd name="T8" fmla="*/ 25 w 632"/>
                <a:gd name="T9" fmla="*/ 192 h 314"/>
                <a:gd name="T10" fmla="*/ 38 w 632"/>
                <a:gd name="T11" fmla="*/ 165 h 314"/>
                <a:gd name="T12" fmla="*/ 54 w 632"/>
                <a:gd name="T13" fmla="*/ 138 h 314"/>
                <a:gd name="T14" fmla="*/ 72 w 632"/>
                <a:gd name="T15" fmla="*/ 114 h 314"/>
                <a:gd name="T16" fmla="*/ 92 w 632"/>
                <a:gd name="T17" fmla="*/ 92 h 314"/>
                <a:gd name="T18" fmla="*/ 115 w 632"/>
                <a:gd name="T19" fmla="*/ 71 h 314"/>
                <a:gd name="T20" fmla="*/ 139 w 632"/>
                <a:gd name="T21" fmla="*/ 54 h 314"/>
                <a:gd name="T22" fmla="*/ 165 w 632"/>
                <a:gd name="T23" fmla="*/ 38 h 314"/>
                <a:gd name="T24" fmla="*/ 193 w 632"/>
                <a:gd name="T25" fmla="*/ 25 h 314"/>
                <a:gd name="T26" fmla="*/ 222 w 632"/>
                <a:gd name="T27" fmla="*/ 14 h 314"/>
                <a:gd name="T28" fmla="*/ 253 w 632"/>
                <a:gd name="T29" fmla="*/ 6 h 314"/>
                <a:gd name="T30" fmla="*/ 283 w 632"/>
                <a:gd name="T31" fmla="*/ 1 h 314"/>
                <a:gd name="T32" fmla="*/ 316 w 632"/>
                <a:gd name="T33" fmla="*/ 0 h 314"/>
                <a:gd name="T34" fmla="*/ 332 w 632"/>
                <a:gd name="T35" fmla="*/ 0 h 314"/>
                <a:gd name="T36" fmla="*/ 364 w 632"/>
                <a:gd name="T37" fmla="*/ 3 h 314"/>
                <a:gd name="T38" fmla="*/ 395 w 632"/>
                <a:gd name="T39" fmla="*/ 9 h 314"/>
                <a:gd name="T40" fmla="*/ 424 w 632"/>
                <a:gd name="T41" fmla="*/ 20 h 314"/>
                <a:gd name="T42" fmla="*/ 453 w 632"/>
                <a:gd name="T43" fmla="*/ 31 h 314"/>
                <a:gd name="T44" fmla="*/ 479 w 632"/>
                <a:gd name="T45" fmla="*/ 46 h 314"/>
                <a:gd name="T46" fmla="*/ 505 w 632"/>
                <a:gd name="T47" fmla="*/ 62 h 314"/>
                <a:gd name="T48" fmla="*/ 528 w 632"/>
                <a:gd name="T49" fmla="*/ 82 h 314"/>
                <a:gd name="T50" fmla="*/ 550 w 632"/>
                <a:gd name="T51" fmla="*/ 103 h 314"/>
                <a:gd name="T52" fmla="*/ 569 w 632"/>
                <a:gd name="T53" fmla="*/ 126 h 314"/>
                <a:gd name="T54" fmla="*/ 587 w 632"/>
                <a:gd name="T55" fmla="*/ 152 h 314"/>
                <a:gd name="T56" fmla="*/ 601 w 632"/>
                <a:gd name="T57" fmla="*/ 178 h 314"/>
                <a:gd name="T58" fmla="*/ 613 w 632"/>
                <a:gd name="T59" fmla="*/ 206 h 314"/>
                <a:gd name="T60" fmla="*/ 622 w 632"/>
                <a:gd name="T61" fmla="*/ 236 h 314"/>
                <a:gd name="T62" fmla="*/ 629 w 632"/>
                <a:gd name="T63" fmla="*/ 266 h 314"/>
                <a:gd name="T64" fmla="*/ 632 w 632"/>
                <a:gd name="T65" fmla="*/ 29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2" h="314">
                  <a:moveTo>
                    <a:pt x="0" y="314"/>
                  </a:moveTo>
                  <a:lnTo>
                    <a:pt x="0" y="314"/>
                  </a:lnTo>
                  <a:lnTo>
                    <a:pt x="0" y="298"/>
                  </a:lnTo>
                  <a:lnTo>
                    <a:pt x="1" y="283"/>
                  </a:lnTo>
                  <a:lnTo>
                    <a:pt x="4" y="266"/>
                  </a:lnTo>
                  <a:lnTo>
                    <a:pt x="7" y="251"/>
                  </a:lnTo>
                  <a:lnTo>
                    <a:pt x="10" y="236"/>
                  </a:lnTo>
                  <a:lnTo>
                    <a:pt x="14" y="221"/>
                  </a:lnTo>
                  <a:lnTo>
                    <a:pt x="19" y="206"/>
                  </a:lnTo>
                  <a:lnTo>
                    <a:pt x="25" y="192"/>
                  </a:lnTo>
                  <a:lnTo>
                    <a:pt x="31" y="178"/>
                  </a:lnTo>
                  <a:lnTo>
                    <a:pt x="38" y="165"/>
                  </a:lnTo>
                  <a:lnTo>
                    <a:pt x="45" y="152"/>
                  </a:lnTo>
                  <a:lnTo>
                    <a:pt x="54" y="138"/>
                  </a:lnTo>
                  <a:lnTo>
                    <a:pt x="63" y="126"/>
                  </a:lnTo>
                  <a:lnTo>
                    <a:pt x="72" y="114"/>
                  </a:lnTo>
                  <a:lnTo>
                    <a:pt x="82" y="103"/>
                  </a:lnTo>
                  <a:lnTo>
                    <a:pt x="92" y="92"/>
                  </a:lnTo>
                  <a:lnTo>
                    <a:pt x="104" y="82"/>
                  </a:lnTo>
                  <a:lnTo>
                    <a:pt x="115" y="71"/>
                  </a:lnTo>
                  <a:lnTo>
                    <a:pt x="127" y="62"/>
                  </a:lnTo>
                  <a:lnTo>
                    <a:pt x="139" y="54"/>
                  </a:lnTo>
                  <a:lnTo>
                    <a:pt x="153" y="46"/>
                  </a:lnTo>
                  <a:lnTo>
                    <a:pt x="165" y="38"/>
                  </a:lnTo>
                  <a:lnTo>
                    <a:pt x="179" y="31"/>
                  </a:lnTo>
                  <a:lnTo>
                    <a:pt x="193" y="25"/>
                  </a:lnTo>
                  <a:lnTo>
                    <a:pt x="208" y="20"/>
                  </a:lnTo>
                  <a:lnTo>
                    <a:pt x="222" y="14"/>
                  </a:lnTo>
                  <a:lnTo>
                    <a:pt x="237" y="9"/>
                  </a:lnTo>
                  <a:lnTo>
                    <a:pt x="253" y="6"/>
                  </a:lnTo>
                  <a:lnTo>
                    <a:pt x="268" y="3"/>
                  </a:lnTo>
                  <a:lnTo>
                    <a:pt x="283" y="1"/>
                  </a:lnTo>
                  <a:lnTo>
                    <a:pt x="300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332" y="0"/>
                  </a:lnTo>
                  <a:lnTo>
                    <a:pt x="349" y="1"/>
                  </a:lnTo>
                  <a:lnTo>
                    <a:pt x="364" y="3"/>
                  </a:lnTo>
                  <a:lnTo>
                    <a:pt x="379" y="6"/>
                  </a:lnTo>
                  <a:lnTo>
                    <a:pt x="395" y="9"/>
                  </a:lnTo>
                  <a:lnTo>
                    <a:pt x="410" y="14"/>
                  </a:lnTo>
                  <a:lnTo>
                    <a:pt x="424" y="20"/>
                  </a:lnTo>
                  <a:lnTo>
                    <a:pt x="439" y="25"/>
                  </a:lnTo>
                  <a:lnTo>
                    <a:pt x="453" y="31"/>
                  </a:lnTo>
                  <a:lnTo>
                    <a:pt x="467" y="38"/>
                  </a:lnTo>
                  <a:lnTo>
                    <a:pt x="479" y="46"/>
                  </a:lnTo>
                  <a:lnTo>
                    <a:pt x="493" y="54"/>
                  </a:lnTo>
                  <a:lnTo>
                    <a:pt x="505" y="62"/>
                  </a:lnTo>
                  <a:lnTo>
                    <a:pt x="517" y="71"/>
                  </a:lnTo>
                  <a:lnTo>
                    <a:pt x="528" y="82"/>
                  </a:lnTo>
                  <a:lnTo>
                    <a:pt x="540" y="92"/>
                  </a:lnTo>
                  <a:lnTo>
                    <a:pt x="550" y="103"/>
                  </a:lnTo>
                  <a:lnTo>
                    <a:pt x="560" y="114"/>
                  </a:lnTo>
                  <a:lnTo>
                    <a:pt x="569" y="126"/>
                  </a:lnTo>
                  <a:lnTo>
                    <a:pt x="578" y="138"/>
                  </a:lnTo>
                  <a:lnTo>
                    <a:pt x="587" y="152"/>
                  </a:lnTo>
                  <a:lnTo>
                    <a:pt x="594" y="165"/>
                  </a:lnTo>
                  <a:lnTo>
                    <a:pt x="601" y="178"/>
                  </a:lnTo>
                  <a:lnTo>
                    <a:pt x="607" y="192"/>
                  </a:lnTo>
                  <a:lnTo>
                    <a:pt x="613" y="206"/>
                  </a:lnTo>
                  <a:lnTo>
                    <a:pt x="618" y="221"/>
                  </a:lnTo>
                  <a:lnTo>
                    <a:pt x="622" y="236"/>
                  </a:lnTo>
                  <a:lnTo>
                    <a:pt x="625" y="251"/>
                  </a:lnTo>
                  <a:lnTo>
                    <a:pt x="629" y="266"/>
                  </a:lnTo>
                  <a:lnTo>
                    <a:pt x="631" y="283"/>
                  </a:lnTo>
                  <a:lnTo>
                    <a:pt x="632" y="298"/>
                  </a:lnTo>
                  <a:lnTo>
                    <a:pt x="632" y="314"/>
                  </a:lnTo>
                </a:path>
              </a:pathLst>
            </a:cu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2" name="Line 297">
              <a:extLst>
                <a:ext uri="{FF2B5EF4-FFF2-40B4-BE49-F238E27FC236}">
                  <a16:creationId xmlns:a16="http://schemas.microsoft.com/office/drawing/2014/main" id="{77357365-7184-45D6-B66C-AB789D2359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385030" y="2123659"/>
              <a:ext cx="86074" cy="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3" name="Line 298">
              <a:extLst>
                <a:ext uri="{FF2B5EF4-FFF2-40B4-BE49-F238E27FC236}">
                  <a16:creationId xmlns:a16="http://schemas.microsoft.com/office/drawing/2014/main" id="{9929A3F1-B623-47F8-BBEE-9E695CB5DCC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8791339" y="2123659"/>
              <a:ext cx="87840" cy="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4" name="Line 299">
              <a:extLst>
                <a:ext uri="{FF2B5EF4-FFF2-40B4-BE49-F238E27FC236}">
                  <a16:creationId xmlns:a16="http://schemas.microsoft.com/office/drawing/2014/main" id="{61CBB414-3D31-43C4-BE48-FB78BE28D9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350159" y="1955121"/>
              <a:ext cx="75481" cy="4290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5" name="Line 300">
              <a:extLst>
                <a:ext uri="{FF2B5EF4-FFF2-40B4-BE49-F238E27FC236}">
                  <a16:creationId xmlns:a16="http://schemas.microsoft.com/office/drawing/2014/main" id="{BEDE85E3-5F52-46EE-85FB-F901E88EBE1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257463" y="1832548"/>
              <a:ext cx="43699" cy="75076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6" name="Line 301">
              <a:extLst>
                <a:ext uri="{FF2B5EF4-FFF2-40B4-BE49-F238E27FC236}">
                  <a16:creationId xmlns:a16="http://schemas.microsoft.com/office/drawing/2014/main" id="{6F9DED9F-C0E1-4E49-B48D-DACB1AC886C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9131222" y="1788116"/>
              <a:ext cx="0" cy="87333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7" name="Line 302">
              <a:extLst>
                <a:ext uri="{FF2B5EF4-FFF2-40B4-BE49-F238E27FC236}">
                  <a16:creationId xmlns:a16="http://schemas.microsoft.com/office/drawing/2014/main" id="{137E2373-19D5-46E3-B42A-002870928C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8961281" y="1832548"/>
              <a:ext cx="44141" cy="75076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8" name="Line 303">
              <a:extLst>
                <a:ext uri="{FF2B5EF4-FFF2-40B4-BE49-F238E27FC236}">
                  <a16:creationId xmlns:a16="http://schemas.microsoft.com/office/drawing/2014/main" id="{12A6AB1D-D961-4ADA-A0BA-FC31D4EED85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8837246" y="1955120"/>
              <a:ext cx="75922" cy="44433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F3457F4F-937F-466D-8416-CF08A990125C}"/>
              </a:ext>
            </a:extLst>
          </p:cNvPr>
          <p:cNvGrpSpPr/>
          <p:nvPr/>
        </p:nvGrpSpPr>
        <p:grpSpPr>
          <a:xfrm>
            <a:off x="3625745" y="5611794"/>
            <a:ext cx="692714" cy="746323"/>
            <a:chOff x="8791339" y="1788116"/>
            <a:chExt cx="679765" cy="732371"/>
          </a:xfrm>
        </p:grpSpPr>
        <p:sp>
          <p:nvSpPr>
            <p:cNvPr id="200" name="Freeform 291">
              <a:extLst>
                <a:ext uri="{FF2B5EF4-FFF2-40B4-BE49-F238E27FC236}">
                  <a16:creationId xmlns:a16="http://schemas.microsoft.com/office/drawing/2014/main" id="{2C3E6FE9-A7ED-4E9D-8474-625660923B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71191" y="2068501"/>
              <a:ext cx="121386" cy="119508"/>
            </a:xfrm>
            <a:custGeom>
              <a:avLst/>
              <a:gdLst>
                <a:gd name="T0" fmla="*/ 275 w 550"/>
                <a:gd name="T1" fmla="*/ 0 h 545"/>
                <a:gd name="T2" fmla="*/ 303 w 550"/>
                <a:gd name="T3" fmla="*/ 1 h 545"/>
                <a:gd name="T4" fmla="*/ 330 w 550"/>
                <a:gd name="T5" fmla="*/ 5 h 545"/>
                <a:gd name="T6" fmla="*/ 357 w 550"/>
                <a:gd name="T7" fmla="*/ 12 h 545"/>
                <a:gd name="T8" fmla="*/ 382 w 550"/>
                <a:gd name="T9" fmla="*/ 21 h 545"/>
                <a:gd name="T10" fmla="*/ 406 w 550"/>
                <a:gd name="T11" fmla="*/ 32 h 545"/>
                <a:gd name="T12" fmla="*/ 428 w 550"/>
                <a:gd name="T13" fmla="*/ 46 h 545"/>
                <a:gd name="T14" fmla="*/ 450 w 550"/>
                <a:gd name="T15" fmla="*/ 62 h 545"/>
                <a:gd name="T16" fmla="*/ 469 w 550"/>
                <a:gd name="T17" fmla="*/ 79 h 545"/>
                <a:gd name="T18" fmla="*/ 486 w 550"/>
                <a:gd name="T19" fmla="*/ 98 h 545"/>
                <a:gd name="T20" fmla="*/ 503 w 550"/>
                <a:gd name="T21" fmla="*/ 120 h 545"/>
                <a:gd name="T22" fmla="*/ 516 w 550"/>
                <a:gd name="T23" fmla="*/ 142 h 545"/>
                <a:gd name="T24" fmla="*/ 527 w 550"/>
                <a:gd name="T25" fmla="*/ 166 h 545"/>
                <a:gd name="T26" fmla="*/ 537 w 550"/>
                <a:gd name="T27" fmla="*/ 191 h 545"/>
                <a:gd name="T28" fmla="*/ 544 w 550"/>
                <a:gd name="T29" fmla="*/ 217 h 545"/>
                <a:gd name="T30" fmla="*/ 548 w 550"/>
                <a:gd name="T31" fmla="*/ 245 h 545"/>
                <a:gd name="T32" fmla="*/ 550 w 550"/>
                <a:gd name="T33" fmla="*/ 272 h 545"/>
                <a:gd name="T34" fmla="*/ 549 w 550"/>
                <a:gd name="T35" fmla="*/ 286 h 545"/>
                <a:gd name="T36" fmla="*/ 547 w 550"/>
                <a:gd name="T37" fmla="*/ 314 h 545"/>
                <a:gd name="T38" fmla="*/ 541 w 550"/>
                <a:gd name="T39" fmla="*/ 340 h 545"/>
                <a:gd name="T40" fmla="*/ 532 w 550"/>
                <a:gd name="T41" fmla="*/ 365 h 545"/>
                <a:gd name="T42" fmla="*/ 522 w 550"/>
                <a:gd name="T43" fmla="*/ 391 h 545"/>
                <a:gd name="T44" fmla="*/ 510 w 550"/>
                <a:gd name="T45" fmla="*/ 413 h 545"/>
                <a:gd name="T46" fmla="*/ 495 w 550"/>
                <a:gd name="T47" fmla="*/ 436 h 545"/>
                <a:gd name="T48" fmla="*/ 478 w 550"/>
                <a:gd name="T49" fmla="*/ 456 h 545"/>
                <a:gd name="T50" fmla="*/ 460 w 550"/>
                <a:gd name="T51" fmla="*/ 474 h 545"/>
                <a:gd name="T52" fmla="*/ 439 w 550"/>
                <a:gd name="T53" fmla="*/ 490 h 545"/>
                <a:gd name="T54" fmla="*/ 417 w 550"/>
                <a:gd name="T55" fmla="*/ 506 h 545"/>
                <a:gd name="T56" fmla="*/ 393 w 550"/>
                <a:gd name="T57" fmla="*/ 518 h 545"/>
                <a:gd name="T58" fmla="*/ 369 w 550"/>
                <a:gd name="T59" fmla="*/ 528 h 545"/>
                <a:gd name="T60" fmla="*/ 343 w 550"/>
                <a:gd name="T61" fmla="*/ 536 h 545"/>
                <a:gd name="T62" fmla="*/ 317 w 550"/>
                <a:gd name="T63" fmla="*/ 542 h 545"/>
                <a:gd name="T64" fmla="*/ 289 w 550"/>
                <a:gd name="T65" fmla="*/ 544 h 545"/>
                <a:gd name="T66" fmla="*/ 275 w 550"/>
                <a:gd name="T67" fmla="*/ 545 h 545"/>
                <a:gd name="T68" fmla="*/ 247 w 550"/>
                <a:gd name="T69" fmla="*/ 543 h 545"/>
                <a:gd name="T70" fmla="*/ 220 w 550"/>
                <a:gd name="T71" fmla="*/ 539 h 545"/>
                <a:gd name="T72" fmla="*/ 193 w 550"/>
                <a:gd name="T73" fmla="*/ 533 h 545"/>
                <a:gd name="T74" fmla="*/ 168 w 550"/>
                <a:gd name="T75" fmla="*/ 524 h 545"/>
                <a:gd name="T76" fmla="*/ 144 w 550"/>
                <a:gd name="T77" fmla="*/ 512 h 545"/>
                <a:gd name="T78" fmla="*/ 122 w 550"/>
                <a:gd name="T79" fmla="*/ 499 h 545"/>
                <a:gd name="T80" fmla="*/ 100 w 550"/>
                <a:gd name="T81" fmla="*/ 482 h 545"/>
                <a:gd name="T82" fmla="*/ 81 w 550"/>
                <a:gd name="T83" fmla="*/ 465 h 545"/>
                <a:gd name="T84" fmla="*/ 64 w 550"/>
                <a:gd name="T85" fmla="*/ 446 h 545"/>
                <a:gd name="T86" fmla="*/ 47 w 550"/>
                <a:gd name="T87" fmla="*/ 424 h 545"/>
                <a:gd name="T88" fmla="*/ 34 w 550"/>
                <a:gd name="T89" fmla="*/ 402 h 545"/>
                <a:gd name="T90" fmla="*/ 22 w 550"/>
                <a:gd name="T91" fmla="*/ 379 h 545"/>
                <a:gd name="T92" fmla="*/ 13 w 550"/>
                <a:gd name="T93" fmla="*/ 353 h 545"/>
                <a:gd name="T94" fmla="*/ 6 w 550"/>
                <a:gd name="T95" fmla="*/ 327 h 545"/>
                <a:gd name="T96" fmla="*/ 2 w 550"/>
                <a:gd name="T97" fmla="*/ 300 h 545"/>
                <a:gd name="T98" fmla="*/ 0 w 550"/>
                <a:gd name="T99" fmla="*/ 272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0" h="545">
                  <a:moveTo>
                    <a:pt x="275" y="0"/>
                  </a:moveTo>
                  <a:lnTo>
                    <a:pt x="275" y="0"/>
                  </a:lnTo>
                  <a:lnTo>
                    <a:pt x="289" y="0"/>
                  </a:lnTo>
                  <a:lnTo>
                    <a:pt x="303" y="1"/>
                  </a:lnTo>
                  <a:lnTo>
                    <a:pt x="317" y="3"/>
                  </a:lnTo>
                  <a:lnTo>
                    <a:pt x="330" y="5"/>
                  </a:lnTo>
                  <a:lnTo>
                    <a:pt x="343" y="8"/>
                  </a:lnTo>
                  <a:lnTo>
                    <a:pt x="357" y="12"/>
                  </a:lnTo>
                  <a:lnTo>
                    <a:pt x="369" y="16"/>
                  </a:lnTo>
                  <a:lnTo>
                    <a:pt x="382" y="21"/>
                  </a:lnTo>
                  <a:lnTo>
                    <a:pt x="393" y="26"/>
                  </a:lnTo>
                  <a:lnTo>
                    <a:pt x="406" y="32"/>
                  </a:lnTo>
                  <a:lnTo>
                    <a:pt x="417" y="38"/>
                  </a:lnTo>
                  <a:lnTo>
                    <a:pt x="428" y="46"/>
                  </a:lnTo>
                  <a:lnTo>
                    <a:pt x="439" y="54"/>
                  </a:lnTo>
                  <a:lnTo>
                    <a:pt x="450" y="62"/>
                  </a:lnTo>
                  <a:lnTo>
                    <a:pt x="460" y="70"/>
                  </a:lnTo>
                  <a:lnTo>
                    <a:pt x="469" y="79"/>
                  </a:lnTo>
                  <a:lnTo>
                    <a:pt x="478" y="89"/>
                  </a:lnTo>
                  <a:lnTo>
                    <a:pt x="486" y="98"/>
                  </a:lnTo>
                  <a:lnTo>
                    <a:pt x="495" y="109"/>
                  </a:lnTo>
                  <a:lnTo>
                    <a:pt x="503" y="120"/>
                  </a:lnTo>
                  <a:lnTo>
                    <a:pt x="510" y="131"/>
                  </a:lnTo>
                  <a:lnTo>
                    <a:pt x="516" y="142"/>
                  </a:lnTo>
                  <a:lnTo>
                    <a:pt x="522" y="154"/>
                  </a:lnTo>
                  <a:lnTo>
                    <a:pt x="527" y="166"/>
                  </a:lnTo>
                  <a:lnTo>
                    <a:pt x="532" y="179"/>
                  </a:lnTo>
                  <a:lnTo>
                    <a:pt x="537" y="191"/>
                  </a:lnTo>
                  <a:lnTo>
                    <a:pt x="541" y="204"/>
                  </a:lnTo>
                  <a:lnTo>
                    <a:pt x="544" y="217"/>
                  </a:lnTo>
                  <a:lnTo>
                    <a:pt x="547" y="230"/>
                  </a:lnTo>
                  <a:lnTo>
                    <a:pt x="548" y="245"/>
                  </a:lnTo>
                  <a:lnTo>
                    <a:pt x="549" y="258"/>
                  </a:lnTo>
                  <a:lnTo>
                    <a:pt x="550" y="272"/>
                  </a:lnTo>
                  <a:lnTo>
                    <a:pt x="550" y="272"/>
                  </a:lnTo>
                  <a:lnTo>
                    <a:pt x="549" y="286"/>
                  </a:lnTo>
                  <a:lnTo>
                    <a:pt x="548" y="300"/>
                  </a:lnTo>
                  <a:lnTo>
                    <a:pt x="547" y="314"/>
                  </a:lnTo>
                  <a:lnTo>
                    <a:pt x="544" y="327"/>
                  </a:lnTo>
                  <a:lnTo>
                    <a:pt x="541" y="340"/>
                  </a:lnTo>
                  <a:lnTo>
                    <a:pt x="537" y="353"/>
                  </a:lnTo>
                  <a:lnTo>
                    <a:pt x="532" y="365"/>
                  </a:lnTo>
                  <a:lnTo>
                    <a:pt x="527" y="379"/>
                  </a:lnTo>
                  <a:lnTo>
                    <a:pt x="522" y="391"/>
                  </a:lnTo>
                  <a:lnTo>
                    <a:pt x="516" y="402"/>
                  </a:lnTo>
                  <a:lnTo>
                    <a:pt x="510" y="413"/>
                  </a:lnTo>
                  <a:lnTo>
                    <a:pt x="503" y="424"/>
                  </a:lnTo>
                  <a:lnTo>
                    <a:pt x="495" y="436"/>
                  </a:lnTo>
                  <a:lnTo>
                    <a:pt x="486" y="446"/>
                  </a:lnTo>
                  <a:lnTo>
                    <a:pt x="478" y="456"/>
                  </a:lnTo>
                  <a:lnTo>
                    <a:pt x="469" y="465"/>
                  </a:lnTo>
                  <a:lnTo>
                    <a:pt x="460" y="474"/>
                  </a:lnTo>
                  <a:lnTo>
                    <a:pt x="450" y="482"/>
                  </a:lnTo>
                  <a:lnTo>
                    <a:pt x="439" y="490"/>
                  </a:lnTo>
                  <a:lnTo>
                    <a:pt x="428" y="499"/>
                  </a:lnTo>
                  <a:lnTo>
                    <a:pt x="417" y="506"/>
                  </a:lnTo>
                  <a:lnTo>
                    <a:pt x="406" y="512"/>
                  </a:lnTo>
                  <a:lnTo>
                    <a:pt x="393" y="518"/>
                  </a:lnTo>
                  <a:lnTo>
                    <a:pt x="382" y="524"/>
                  </a:lnTo>
                  <a:lnTo>
                    <a:pt x="369" y="528"/>
                  </a:lnTo>
                  <a:lnTo>
                    <a:pt x="357" y="533"/>
                  </a:lnTo>
                  <a:lnTo>
                    <a:pt x="343" y="536"/>
                  </a:lnTo>
                  <a:lnTo>
                    <a:pt x="330" y="539"/>
                  </a:lnTo>
                  <a:lnTo>
                    <a:pt x="317" y="542"/>
                  </a:lnTo>
                  <a:lnTo>
                    <a:pt x="303" y="543"/>
                  </a:lnTo>
                  <a:lnTo>
                    <a:pt x="289" y="544"/>
                  </a:lnTo>
                  <a:lnTo>
                    <a:pt x="275" y="545"/>
                  </a:lnTo>
                  <a:lnTo>
                    <a:pt x="275" y="545"/>
                  </a:lnTo>
                  <a:lnTo>
                    <a:pt x="261" y="544"/>
                  </a:lnTo>
                  <a:lnTo>
                    <a:pt x="247" y="543"/>
                  </a:lnTo>
                  <a:lnTo>
                    <a:pt x="233" y="542"/>
                  </a:lnTo>
                  <a:lnTo>
                    <a:pt x="220" y="539"/>
                  </a:lnTo>
                  <a:lnTo>
                    <a:pt x="207" y="536"/>
                  </a:lnTo>
                  <a:lnTo>
                    <a:pt x="193" y="533"/>
                  </a:lnTo>
                  <a:lnTo>
                    <a:pt x="181" y="528"/>
                  </a:lnTo>
                  <a:lnTo>
                    <a:pt x="168" y="524"/>
                  </a:lnTo>
                  <a:lnTo>
                    <a:pt x="157" y="518"/>
                  </a:lnTo>
                  <a:lnTo>
                    <a:pt x="144" y="512"/>
                  </a:lnTo>
                  <a:lnTo>
                    <a:pt x="133" y="506"/>
                  </a:lnTo>
                  <a:lnTo>
                    <a:pt x="122" y="499"/>
                  </a:lnTo>
                  <a:lnTo>
                    <a:pt x="111" y="490"/>
                  </a:lnTo>
                  <a:lnTo>
                    <a:pt x="100" y="482"/>
                  </a:lnTo>
                  <a:lnTo>
                    <a:pt x="90" y="474"/>
                  </a:lnTo>
                  <a:lnTo>
                    <a:pt x="81" y="465"/>
                  </a:lnTo>
                  <a:lnTo>
                    <a:pt x="72" y="456"/>
                  </a:lnTo>
                  <a:lnTo>
                    <a:pt x="64" y="446"/>
                  </a:lnTo>
                  <a:lnTo>
                    <a:pt x="55" y="436"/>
                  </a:lnTo>
                  <a:lnTo>
                    <a:pt x="47" y="424"/>
                  </a:lnTo>
                  <a:lnTo>
                    <a:pt x="40" y="413"/>
                  </a:lnTo>
                  <a:lnTo>
                    <a:pt x="34" y="402"/>
                  </a:lnTo>
                  <a:lnTo>
                    <a:pt x="28" y="391"/>
                  </a:lnTo>
                  <a:lnTo>
                    <a:pt x="22" y="379"/>
                  </a:lnTo>
                  <a:lnTo>
                    <a:pt x="18" y="365"/>
                  </a:lnTo>
                  <a:lnTo>
                    <a:pt x="13" y="353"/>
                  </a:lnTo>
                  <a:lnTo>
                    <a:pt x="9" y="340"/>
                  </a:lnTo>
                  <a:lnTo>
                    <a:pt x="6" y="327"/>
                  </a:lnTo>
                  <a:lnTo>
                    <a:pt x="3" y="314"/>
                  </a:lnTo>
                  <a:lnTo>
                    <a:pt x="2" y="300"/>
                  </a:lnTo>
                  <a:lnTo>
                    <a:pt x="1" y="286"/>
                  </a:lnTo>
                  <a:lnTo>
                    <a:pt x="0" y="272"/>
                  </a:lnTo>
                </a:path>
              </a:pathLst>
            </a:cu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1" name="Freeform 292">
              <a:extLst>
                <a:ext uri="{FF2B5EF4-FFF2-40B4-BE49-F238E27FC236}">
                  <a16:creationId xmlns:a16="http://schemas.microsoft.com/office/drawing/2014/main" id="{A716ADD2-7EA1-47DF-9FC0-90FFBDA554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936563" y="1936735"/>
              <a:ext cx="390643" cy="514805"/>
            </a:xfrm>
            <a:custGeom>
              <a:avLst/>
              <a:gdLst>
                <a:gd name="T0" fmla="*/ 1 w 1768"/>
                <a:gd name="T1" fmla="*/ 1523 h 2357"/>
                <a:gd name="T2" fmla="*/ 18 w 1768"/>
                <a:gd name="T3" fmla="*/ 1655 h 2357"/>
                <a:gd name="T4" fmla="*/ 54 w 1768"/>
                <a:gd name="T5" fmla="*/ 1780 h 2357"/>
                <a:gd name="T6" fmla="*/ 107 w 1768"/>
                <a:gd name="T7" fmla="*/ 1897 h 2357"/>
                <a:gd name="T8" fmla="*/ 175 w 1768"/>
                <a:gd name="T9" fmla="*/ 2003 h 2357"/>
                <a:gd name="T10" fmla="*/ 259 w 1768"/>
                <a:gd name="T11" fmla="*/ 2099 h 2357"/>
                <a:gd name="T12" fmla="*/ 355 w 1768"/>
                <a:gd name="T13" fmla="*/ 2182 h 2357"/>
                <a:gd name="T14" fmla="*/ 462 w 1768"/>
                <a:gd name="T15" fmla="*/ 2250 h 2357"/>
                <a:gd name="T16" fmla="*/ 580 w 1768"/>
                <a:gd name="T17" fmla="*/ 2303 h 2357"/>
                <a:gd name="T18" fmla="*/ 706 w 1768"/>
                <a:gd name="T19" fmla="*/ 2338 h 2357"/>
                <a:gd name="T20" fmla="*/ 838 w 1768"/>
                <a:gd name="T21" fmla="*/ 2356 h 2357"/>
                <a:gd name="T22" fmla="*/ 930 w 1768"/>
                <a:gd name="T23" fmla="*/ 2356 h 2357"/>
                <a:gd name="T24" fmla="*/ 1062 w 1768"/>
                <a:gd name="T25" fmla="*/ 2338 h 2357"/>
                <a:gd name="T26" fmla="*/ 1188 w 1768"/>
                <a:gd name="T27" fmla="*/ 2303 h 2357"/>
                <a:gd name="T28" fmla="*/ 1306 w 1768"/>
                <a:gd name="T29" fmla="*/ 2250 h 2357"/>
                <a:gd name="T30" fmla="*/ 1413 w 1768"/>
                <a:gd name="T31" fmla="*/ 2182 h 2357"/>
                <a:gd name="T32" fmla="*/ 1509 w 1768"/>
                <a:gd name="T33" fmla="*/ 2099 h 2357"/>
                <a:gd name="T34" fmla="*/ 1593 w 1768"/>
                <a:gd name="T35" fmla="*/ 2003 h 2357"/>
                <a:gd name="T36" fmla="*/ 1661 w 1768"/>
                <a:gd name="T37" fmla="*/ 1897 h 2357"/>
                <a:gd name="T38" fmla="*/ 1714 w 1768"/>
                <a:gd name="T39" fmla="*/ 1780 h 2357"/>
                <a:gd name="T40" fmla="*/ 1750 w 1768"/>
                <a:gd name="T41" fmla="*/ 1655 h 2357"/>
                <a:gd name="T42" fmla="*/ 1767 w 1768"/>
                <a:gd name="T43" fmla="*/ 1523 h 2357"/>
                <a:gd name="T44" fmla="*/ 1767 w 1768"/>
                <a:gd name="T45" fmla="*/ 1450 h 2357"/>
                <a:gd name="T46" fmla="*/ 1761 w 1768"/>
                <a:gd name="T47" fmla="*/ 1369 h 2357"/>
                <a:gd name="T48" fmla="*/ 1748 w 1768"/>
                <a:gd name="T49" fmla="*/ 1290 h 2357"/>
                <a:gd name="T50" fmla="*/ 1728 w 1768"/>
                <a:gd name="T51" fmla="*/ 1214 h 2357"/>
                <a:gd name="T52" fmla="*/ 1701 w 1768"/>
                <a:gd name="T53" fmla="*/ 1141 h 2357"/>
                <a:gd name="T54" fmla="*/ 1668 w 1768"/>
                <a:gd name="T55" fmla="*/ 1071 h 2357"/>
                <a:gd name="T56" fmla="*/ 1630 w 1768"/>
                <a:gd name="T57" fmla="*/ 1005 h 2357"/>
                <a:gd name="T58" fmla="*/ 1585 w 1768"/>
                <a:gd name="T59" fmla="*/ 942 h 2357"/>
                <a:gd name="T60" fmla="*/ 1536 w 1768"/>
                <a:gd name="T61" fmla="*/ 884 h 2357"/>
                <a:gd name="T62" fmla="*/ 1480 w 1768"/>
                <a:gd name="T63" fmla="*/ 829 h 2357"/>
                <a:gd name="T64" fmla="*/ 1422 w 1768"/>
                <a:gd name="T65" fmla="*/ 780 h 2357"/>
                <a:gd name="T66" fmla="*/ 381 w 1768"/>
                <a:gd name="T67" fmla="*/ 0 h 2357"/>
                <a:gd name="T68" fmla="*/ 359 w 1768"/>
                <a:gd name="T69" fmla="*/ 770 h 2357"/>
                <a:gd name="T70" fmla="*/ 298 w 1768"/>
                <a:gd name="T71" fmla="*/ 819 h 2357"/>
                <a:gd name="T72" fmla="*/ 242 w 1768"/>
                <a:gd name="T73" fmla="*/ 874 h 2357"/>
                <a:gd name="T74" fmla="*/ 191 w 1768"/>
                <a:gd name="T75" fmla="*/ 933 h 2357"/>
                <a:gd name="T76" fmla="*/ 145 w 1768"/>
                <a:gd name="T77" fmla="*/ 996 h 2357"/>
                <a:gd name="T78" fmla="*/ 104 w 1768"/>
                <a:gd name="T79" fmla="*/ 1064 h 2357"/>
                <a:gd name="T80" fmla="*/ 70 w 1768"/>
                <a:gd name="T81" fmla="*/ 1135 h 2357"/>
                <a:gd name="T82" fmla="*/ 41 w 1768"/>
                <a:gd name="T83" fmla="*/ 1209 h 2357"/>
                <a:gd name="T84" fmla="*/ 21 w 1768"/>
                <a:gd name="T85" fmla="*/ 1286 h 2357"/>
                <a:gd name="T86" fmla="*/ 7 w 1768"/>
                <a:gd name="T87" fmla="*/ 1366 h 2357"/>
                <a:gd name="T88" fmla="*/ 1 w 1768"/>
                <a:gd name="T89" fmla="*/ 145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8" h="2357">
                  <a:moveTo>
                    <a:pt x="0" y="1477"/>
                  </a:moveTo>
                  <a:lnTo>
                    <a:pt x="0" y="1477"/>
                  </a:lnTo>
                  <a:lnTo>
                    <a:pt x="1" y="1523"/>
                  </a:lnTo>
                  <a:lnTo>
                    <a:pt x="5" y="1567"/>
                  </a:lnTo>
                  <a:lnTo>
                    <a:pt x="10" y="1611"/>
                  </a:lnTo>
                  <a:lnTo>
                    <a:pt x="18" y="1655"/>
                  </a:lnTo>
                  <a:lnTo>
                    <a:pt x="28" y="1696"/>
                  </a:lnTo>
                  <a:lnTo>
                    <a:pt x="39" y="1739"/>
                  </a:lnTo>
                  <a:lnTo>
                    <a:pt x="54" y="1780"/>
                  </a:lnTo>
                  <a:lnTo>
                    <a:pt x="69" y="1819"/>
                  </a:lnTo>
                  <a:lnTo>
                    <a:pt x="87" y="1858"/>
                  </a:lnTo>
                  <a:lnTo>
                    <a:pt x="107" y="1897"/>
                  </a:lnTo>
                  <a:lnTo>
                    <a:pt x="128" y="1933"/>
                  </a:lnTo>
                  <a:lnTo>
                    <a:pt x="151" y="1969"/>
                  </a:lnTo>
                  <a:lnTo>
                    <a:pt x="175" y="2003"/>
                  </a:lnTo>
                  <a:lnTo>
                    <a:pt x="202" y="2037"/>
                  </a:lnTo>
                  <a:lnTo>
                    <a:pt x="229" y="2068"/>
                  </a:lnTo>
                  <a:lnTo>
                    <a:pt x="259" y="2099"/>
                  </a:lnTo>
                  <a:lnTo>
                    <a:pt x="290" y="2128"/>
                  </a:lnTo>
                  <a:lnTo>
                    <a:pt x="321" y="2156"/>
                  </a:lnTo>
                  <a:lnTo>
                    <a:pt x="355" y="2182"/>
                  </a:lnTo>
                  <a:lnTo>
                    <a:pt x="390" y="2206"/>
                  </a:lnTo>
                  <a:lnTo>
                    <a:pt x="425" y="2230"/>
                  </a:lnTo>
                  <a:lnTo>
                    <a:pt x="462" y="2250"/>
                  </a:lnTo>
                  <a:lnTo>
                    <a:pt x="501" y="2269"/>
                  </a:lnTo>
                  <a:lnTo>
                    <a:pt x="540" y="2288"/>
                  </a:lnTo>
                  <a:lnTo>
                    <a:pt x="580" y="2303"/>
                  </a:lnTo>
                  <a:lnTo>
                    <a:pt x="622" y="2317"/>
                  </a:lnTo>
                  <a:lnTo>
                    <a:pt x="663" y="2329"/>
                  </a:lnTo>
                  <a:lnTo>
                    <a:pt x="706" y="2338"/>
                  </a:lnTo>
                  <a:lnTo>
                    <a:pt x="749" y="2347"/>
                  </a:lnTo>
                  <a:lnTo>
                    <a:pt x="793" y="2352"/>
                  </a:lnTo>
                  <a:lnTo>
                    <a:pt x="838" y="2356"/>
                  </a:lnTo>
                  <a:lnTo>
                    <a:pt x="884" y="2357"/>
                  </a:lnTo>
                  <a:lnTo>
                    <a:pt x="884" y="2357"/>
                  </a:lnTo>
                  <a:lnTo>
                    <a:pt x="930" y="2356"/>
                  </a:lnTo>
                  <a:lnTo>
                    <a:pt x="975" y="2352"/>
                  </a:lnTo>
                  <a:lnTo>
                    <a:pt x="1019" y="2347"/>
                  </a:lnTo>
                  <a:lnTo>
                    <a:pt x="1062" y="2338"/>
                  </a:lnTo>
                  <a:lnTo>
                    <a:pt x="1105" y="2329"/>
                  </a:lnTo>
                  <a:lnTo>
                    <a:pt x="1146" y="2317"/>
                  </a:lnTo>
                  <a:lnTo>
                    <a:pt x="1188" y="2303"/>
                  </a:lnTo>
                  <a:lnTo>
                    <a:pt x="1228" y="2288"/>
                  </a:lnTo>
                  <a:lnTo>
                    <a:pt x="1267" y="2269"/>
                  </a:lnTo>
                  <a:lnTo>
                    <a:pt x="1306" y="2250"/>
                  </a:lnTo>
                  <a:lnTo>
                    <a:pt x="1343" y="2230"/>
                  </a:lnTo>
                  <a:lnTo>
                    <a:pt x="1378" y="2206"/>
                  </a:lnTo>
                  <a:lnTo>
                    <a:pt x="1413" y="2182"/>
                  </a:lnTo>
                  <a:lnTo>
                    <a:pt x="1447" y="2156"/>
                  </a:lnTo>
                  <a:lnTo>
                    <a:pt x="1478" y="2128"/>
                  </a:lnTo>
                  <a:lnTo>
                    <a:pt x="1509" y="2099"/>
                  </a:lnTo>
                  <a:lnTo>
                    <a:pt x="1539" y="2068"/>
                  </a:lnTo>
                  <a:lnTo>
                    <a:pt x="1566" y="2037"/>
                  </a:lnTo>
                  <a:lnTo>
                    <a:pt x="1593" y="2003"/>
                  </a:lnTo>
                  <a:lnTo>
                    <a:pt x="1617" y="1969"/>
                  </a:lnTo>
                  <a:lnTo>
                    <a:pt x="1640" y="1933"/>
                  </a:lnTo>
                  <a:lnTo>
                    <a:pt x="1661" y="1897"/>
                  </a:lnTo>
                  <a:lnTo>
                    <a:pt x="1681" y="1858"/>
                  </a:lnTo>
                  <a:lnTo>
                    <a:pt x="1699" y="1819"/>
                  </a:lnTo>
                  <a:lnTo>
                    <a:pt x="1714" y="1780"/>
                  </a:lnTo>
                  <a:lnTo>
                    <a:pt x="1729" y="1739"/>
                  </a:lnTo>
                  <a:lnTo>
                    <a:pt x="1740" y="1696"/>
                  </a:lnTo>
                  <a:lnTo>
                    <a:pt x="1750" y="1655"/>
                  </a:lnTo>
                  <a:lnTo>
                    <a:pt x="1758" y="1611"/>
                  </a:lnTo>
                  <a:lnTo>
                    <a:pt x="1763" y="1567"/>
                  </a:lnTo>
                  <a:lnTo>
                    <a:pt x="1767" y="1523"/>
                  </a:lnTo>
                  <a:lnTo>
                    <a:pt x="1768" y="1477"/>
                  </a:lnTo>
                  <a:lnTo>
                    <a:pt x="1768" y="1477"/>
                  </a:lnTo>
                  <a:lnTo>
                    <a:pt x="1767" y="1450"/>
                  </a:lnTo>
                  <a:lnTo>
                    <a:pt x="1766" y="1422"/>
                  </a:lnTo>
                  <a:lnTo>
                    <a:pt x="1764" y="1396"/>
                  </a:lnTo>
                  <a:lnTo>
                    <a:pt x="1761" y="1369"/>
                  </a:lnTo>
                  <a:lnTo>
                    <a:pt x="1758" y="1342"/>
                  </a:lnTo>
                  <a:lnTo>
                    <a:pt x="1753" y="1317"/>
                  </a:lnTo>
                  <a:lnTo>
                    <a:pt x="1748" y="1290"/>
                  </a:lnTo>
                  <a:lnTo>
                    <a:pt x="1742" y="1265"/>
                  </a:lnTo>
                  <a:lnTo>
                    <a:pt x="1736" y="1239"/>
                  </a:lnTo>
                  <a:lnTo>
                    <a:pt x="1728" y="1214"/>
                  </a:lnTo>
                  <a:lnTo>
                    <a:pt x="1719" y="1190"/>
                  </a:lnTo>
                  <a:lnTo>
                    <a:pt x="1710" y="1165"/>
                  </a:lnTo>
                  <a:lnTo>
                    <a:pt x="1701" y="1141"/>
                  </a:lnTo>
                  <a:lnTo>
                    <a:pt x="1691" y="1117"/>
                  </a:lnTo>
                  <a:lnTo>
                    <a:pt x="1680" y="1094"/>
                  </a:lnTo>
                  <a:lnTo>
                    <a:pt x="1668" y="1071"/>
                  </a:lnTo>
                  <a:lnTo>
                    <a:pt x="1656" y="1048"/>
                  </a:lnTo>
                  <a:lnTo>
                    <a:pt x="1643" y="1026"/>
                  </a:lnTo>
                  <a:lnTo>
                    <a:pt x="1630" y="1005"/>
                  </a:lnTo>
                  <a:lnTo>
                    <a:pt x="1615" y="983"/>
                  </a:lnTo>
                  <a:lnTo>
                    <a:pt x="1600" y="962"/>
                  </a:lnTo>
                  <a:lnTo>
                    <a:pt x="1585" y="942"/>
                  </a:lnTo>
                  <a:lnTo>
                    <a:pt x="1568" y="922"/>
                  </a:lnTo>
                  <a:lnTo>
                    <a:pt x="1552" y="902"/>
                  </a:lnTo>
                  <a:lnTo>
                    <a:pt x="1536" y="884"/>
                  </a:lnTo>
                  <a:lnTo>
                    <a:pt x="1517" y="865"/>
                  </a:lnTo>
                  <a:lnTo>
                    <a:pt x="1500" y="847"/>
                  </a:lnTo>
                  <a:lnTo>
                    <a:pt x="1480" y="829"/>
                  </a:lnTo>
                  <a:lnTo>
                    <a:pt x="1462" y="813"/>
                  </a:lnTo>
                  <a:lnTo>
                    <a:pt x="1442" y="796"/>
                  </a:lnTo>
                  <a:lnTo>
                    <a:pt x="1422" y="780"/>
                  </a:lnTo>
                  <a:lnTo>
                    <a:pt x="1401" y="765"/>
                  </a:lnTo>
                  <a:lnTo>
                    <a:pt x="1401" y="0"/>
                  </a:lnTo>
                  <a:lnTo>
                    <a:pt x="381" y="0"/>
                  </a:lnTo>
                  <a:lnTo>
                    <a:pt x="381" y="755"/>
                  </a:lnTo>
                  <a:lnTo>
                    <a:pt x="381" y="755"/>
                  </a:lnTo>
                  <a:lnTo>
                    <a:pt x="359" y="770"/>
                  </a:lnTo>
                  <a:lnTo>
                    <a:pt x="339" y="786"/>
                  </a:lnTo>
                  <a:lnTo>
                    <a:pt x="318" y="803"/>
                  </a:lnTo>
                  <a:lnTo>
                    <a:pt x="298" y="819"/>
                  </a:lnTo>
                  <a:lnTo>
                    <a:pt x="278" y="837"/>
                  </a:lnTo>
                  <a:lnTo>
                    <a:pt x="260" y="855"/>
                  </a:lnTo>
                  <a:lnTo>
                    <a:pt x="242" y="874"/>
                  </a:lnTo>
                  <a:lnTo>
                    <a:pt x="224" y="893"/>
                  </a:lnTo>
                  <a:lnTo>
                    <a:pt x="207" y="912"/>
                  </a:lnTo>
                  <a:lnTo>
                    <a:pt x="191" y="933"/>
                  </a:lnTo>
                  <a:lnTo>
                    <a:pt x="174" y="953"/>
                  </a:lnTo>
                  <a:lnTo>
                    <a:pt x="159" y="974"/>
                  </a:lnTo>
                  <a:lnTo>
                    <a:pt x="145" y="996"/>
                  </a:lnTo>
                  <a:lnTo>
                    <a:pt x="130" y="1018"/>
                  </a:lnTo>
                  <a:lnTo>
                    <a:pt x="117" y="1040"/>
                  </a:lnTo>
                  <a:lnTo>
                    <a:pt x="104" y="1064"/>
                  </a:lnTo>
                  <a:lnTo>
                    <a:pt x="92" y="1087"/>
                  </a:lnTo>
                  <a:lnTo>
                    <a:pt x="80" y="1110"/>
                  </a:lnTo>
                  <a:lnTo>
                    <a:pt x="70" y="1135"/>
                  </a:lnTo>
                  <a:lnTo>
                    <a:pt x="60" y="1159"/>
                  </a:lnTo>
                  <a:lnTo>
                    <a:pt x="51" y="1183"/>
                  </a:lnTo>
                  <a:lnTo>
                    <a:pt x="41" y="1209"/>
                  </a:lnTo>
                  <a:lnTo>
                    <a:pt x="34" y="1234"/>
                  </a:lnTo>
                  <a:lnTo>
                    <a:pt x="27" y="1261"/>
                  </a:lnTo>
                  <a:lnTo>
                    <a:pt x="21" y="1286"/>
                  </a:lnTo>
                  <a:lnTo>
                    <a:pt x="15" y="1312"/>
                  </a:lnTo>
                  <a:lnTo>
                    <a:pt x="11" y="1340"/>
                  </a:lnTo>
                  <a:lnTo>
                    <a:pt x="7" y="1366"/>
                  </a:lnTo>
                  <a:lnTo>
                    <a:pt x="4" y="1394"/>
                  </a:lnTo>
                  <a:lnTo>
                    <a:pt x="2" y="1421"/>
                  </a:lnTo>
                  <a:lnTo>
                    <a:pt x="1" y="1450"/>
                  </a:lnTo>
                  <a:lnTo>
                    <a:pt x="0" y="1477"/>
                  </a:lnTo>
                  <a:lnTo>
                    <a:pt x="0" y="1477"/>
                  </a:lnTo>
                  <a:close/>
                </a:path>
              </a:pathLst>
            </a:cu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2" name="Line 293">
              <a:extLst>
                <a:ext uri="{FF2B5EF4-FFF2-40B4-BE49-F238E27FC236}">
                  <a16:creationId xmlns:a16="http://schemas.microsoft.com/office/drawing/2014/main" id="{ABDE630D-873C-47F5-86B9-AA9AC32BFD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9131664" y="2188008"/>
              <a:ext cx="0" cy="133298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3" name="Line 294">
              <a:extLst>
                <a:ext uri="{FF2B5EF4-FFF2-40B4-BE49-F238E27FC236}">
                  <a16:creationId xmlns:a16="http://schemas.microsoft.com/office/drawing/2014/main" id="{C1C72B0E-E268-4EF4-B062-A864275687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071191" y="2330499"/>
              <a:ext cx="171706" cy="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" name="Line 295">
              <a:extLst>
                <a:ext uri="{FF2B5EF4-FFF2-40B4-BE49-F238E27FC236}">
                  <a16:creationId xmlns:a16="http://schemas.microsoft.com/office/drawing/2014/main" id="{B39ADFA7-F128-4B35-91A9-70C7E3AC6F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9017781" y="2391786"/>
              <a:ext cx="225116" cy="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" name="Freeform 296">
              <a:extLst>
                <a:ext uri="{FF2B5EF4-FFF2-40B4-BE49-F238E27FC236}">
                  <a16:creationId xmlns:a16="http://schemas.microsoft.com/office/drawing/2014/main" id="{A32338A9-9E03-4238-B333-94A008D6F40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62363" y="2451539"/>
              <a:ext cx="139042" cy="68948"/>
            </a:xfrm>
            <a:custGeom>
              <a:avLst/>
              <a:gdLst>
                <a:gd name="T0" fmla="*/ 0 w 632"/>
                <a:gd name="T1" fmla="*/ 314 h 314"/>
                <a:gd name="T2" fmla="*/ 1 w 632"/>
                <a:gd name="T3" fmla="*/ 283 h 314"/>
                <a:gd name="T4" fmla="*/ 7 w 632"/>
                <a:gd name="T5" fmla="*/ 251 h 314"/>
                <a:gd name="T6" fmla="*/ 14 w 632"/>
                <a:gd name="T7" fmla="*/ 221 h 314"/>
                <a:gd name="T8" fmla="*/ 25 w 632"/>
                <a:gd name="T9" fmla="*/ 192 h 314"/>
                <a:gd name="T10" fmla="*/ 38 w 632"/>
                <a:gd name="T11" fmla="*/ 165 h 314"/>
                <a:gd name="T12" fmla="*/ 54 w 632"/>
                <a:gd name="T13" fmla="*/ 138 h 314"/>
                <a:gd name="T14" fmla="*/ 72 w 632"/>
                <a:gd name="T15" fmla="*/ 114 h 314"/>
                <a:gd name="T16" fmla="*/ 92 w 632"/>
                <a:gd name="T17" fmla="*/ 92 h 314"/>
                <a:gd name="T18" fmla="*/ 115 w 632"/>
                <a:gd name="T19" fmla="*/ 71 h 314"/>
                <a:gd name="T20" fmla="*/ 139 w 632"/>
                <a:gd name="T21" fmla="*/ 54 h 314"/>
                <a:gd name="T22" fmla="*/ 165 w 632"/>
                <a:gd name="T23" fmla="*/ 38 h 314"/>
                <a:gd name="T24" fmla="*/ 193 w 632"/>
                <a:gd name="T25" fmla="*/ 25 h 314"/>
                <a:gd name="T26" fmla="*/ 222 w 632"/>
                <a:gd name="T27" fmla="*/ 14 h 314"/>
                <a:gd name="T28" fmla="*/ 253 w 632"/>
                <a:gd name="T29" fmla="*/ 6 h 314"/>
                <a:gd name="T30" fmla="*/ 283 w 632"/>
                <a:gd name="T31" fmla="*/ 1 h 314"/>
                <a:gd name="T32" fmla="*/ 316 w 632"/>
                <a:gd name="T33" fmla="*/ 0 h 314"/>
                <a:gd name="T34" fmla="*/ 332 w 632"/>
                <a:gd name="T35" fmla="*/ 0 h 314"/>
                <a:gd name="T36" fmla="*/ 364 w 632"/>
                <a:gd name="T37" fmla="*/ 3 h 314"/>
                <a:gd name="T38" fmla="*/ 395 w 632"/>
                <a:gd name="T39" fmla="*/ 9 h 314"/>
                <a:gd name="T40" fmla="*/ 424 w 632"/>
                <a:gd name="T41" fmla="*/ 20 h 314"/>
                <a:gd name="T42" fmla="*/ 453 w 632"/>
                <a:gd name="T43" fmla="*/ 31 h 314"/>
                <a:gd name="T44" fmla="*/ 479 w 632"/>
                <a:gd name="T45" fmla="*/ 46 h 314"/>
                <a:gd name="T46" fmla="*/ 505 w 632"/>
                <a:gd name="T47" fmla="*/ 62 h 314"/>
                <a:gd name="T48" fmla="*/ 528 w 632"/>
                <a:gd name="T49" fmla="*/ 82 h 314"/>
                <a:gd name="T50" fmla="*/ 550 w 632"/>
                <a:gd name="T51" fmla="*/ 103 h 314"/>
                <a:gd name="T52" fmla="*/ 569 w 632"/>
                <a:gd name="T53" fmla="*/ 126 h 314"/>
                <a:gd name="T54" fmla="*/ 587 w 632"/>
                <a:gd name="T55" fmla="*/ 152 h 314"/>
                <a:gd name="T56" fmla="*/ 601 w 632"/>
                <a:gd name="T57" fmla="*/ 178 h 314"/>
                <a:gd name="T58" fmla="*/ 613 w 632"/>
                <a:gd name="T59" fmla="*/ 206 h 314"/>
                <a:gd name="T60" fmla="*/ 622 w 632"/>
                <a:gd name="T61" fmla="*/ 236 h 314"/>
                <a:gd name="T62" fmla="*/ 629 w 632"/>
                <a:gd name="T63" fmla="*/ 266 h 314"/>
                <a:gd name="T64" fmla="*/ 632 w 632"/>
                <a:gd name="T65" fmla="*/ 29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2" h="314">
                  <a:moveTo>
                    <a:pt x="0" y="314"/>
                  </a:moveTo>
                  <a:lnTo>
                    <a:pt x="0" y="314"/>
                  </a:lnTo>
                  <a:lnTo>
                    <a:pt x="0" y="298"/>
                  </a:lnTo>
                  <a:lnTo>
                    <a:pt x="1" y="283"/>
                  </a:lnTo>
                  <a:lnTo>
                    <a:pt x="4" y="266"/>
                  </a:lnTo>
                  <a:lnTo>
                    <a:pt x="7" y="251"/>
                  </a:lnTo>
                  <a:lnTo>
                    <a:pt x="10" y="236"/>
                  </a:lnTo>
                  <a:lnTo>
                    <a:pt x="14" y="221"/>
                  </a:lnTo>
                  <a:lnTo>
                    <a:pt x="19" y="206"/>
                  </a:lnTo>
                  <a:lnTo>
                    <a:pt x="25" y="192"/>
                  </a:lnTo>
                  <a:lnTo>
                    <a:pt x="31" y="178"/>
                  </a:lnTo>
                  <a:lnTo>
                    <a:pt x="38" y="165"/>
                  </a:lnTo>
                  <a:lnTo>
                    <a:pt x="45" y="152"/>
                  </a:lnTo>
                  <a:lnTo>
                    <a:pt x="54" y="138"/>
                  </a:lnTo>
                  <a:lnTo>
                    <a:pt x="63" y="126"/>
                  </a:lnTo>
                  <a:lnTo>
                    <a:pt x="72" y="114"/>
                  </a:lnTo>
                  <a:lnTo>
                    <a:pt x="82" y="103"/>
                  </a:lnTo>
                  <a:lnTo>
                    <a:pt x="92" y="92"/>
                  </a:lnTo>
                  <a:lnTo>
                    <a:pt x="104" y="82"/>
                  </a:lnTo>
                  <a:lnTo>
                    <a:pt x="115" y="71"/>
                  </a:lnTo>
                  <a:lnTo>
                    <a:pt x="127" y="62"/>
                  </a:lnTo>
                  <a:lnTo>
                    <a:pt x="139" y="54"/>
                  </a:lnTo>
                  <a:lnTo>
                    <a:pt x="153" y="46"/>
                  </a:lnTo>
                  <a:lnTo>
                    <a:pt x="165" y="38"/>
                  </a:lnTo>
                  <a:lnTo>
                    <a:pt x="179" y="31"/>
                  </a:lnTo>
                  <a:lnTo>
                    <a:pt x="193" y="25"/>
                  </a:lnTo>
                  <a:lnTo>
                    <a:pt x="208" y="20"/>
                  </a:lnTo>
                  <a:lnTo>
                    <a:pt x="222" y="14"/>
                  </a:lnTo>
                  <a:lnTo>
                    <a:pt x="237" y="9"/>
                  </a:lnTo>
                  <a:lnTo>
                    <a:pt x="253" y="6"/>
                  </a:lnTo>
                  <a:lnTo>
                    <a:pt x="268" y="3"/>
                  </a:lnTo>
                  <a:lnTo>
                    <a:pt x="283" y="1"/>
                  </a:lnTo>
                  <a:lnTo>
                    <a:pt x="300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332" y="0"/>
                  </a:lnTo>
                  <a:lnTo>
                    <a:pt x="349" y="1"/>
                  </a:lnTo>
                  <a:lnTo>
                    <a:pt x="364" y="3"/>
                  </a:lnTo>
                  <a:lnTo>
                    <a:pt x="379" y="6"/>
                  </a:lnTo>
                  <a:lnTo>
                    <a:pt x="395" y="9"/>
                  </a:lnTo>
                  <a:lnTo>
                    <a:pt x="410" y="14"/>
                  </a:lnTo>
                  <a:lnTo>
                    <a:pt x="424" y="20"/>
                  </a:lnTo>
                  <a:lnTo>
                    <a:pt x="439" y="25"/>
                  </a:lnTo>
                  <a:lnTo>
                    <a:pt x="453" y="31"/>
                  </a:lnTo>
                  <a:lnTo>
                    <a:pt x="467" y="38"/>
                  </a:lnTo>
                  <a:lnTo>
                    <a:pt x="479" y="46"/>
                  </a:lnTo>
                  <a:lnTo>
                    <a:pt x="493" y="54"/>
                  </a:lnTo>
                  <a:lnTo>
                    <a:pt x="505" y="62"/>
                  </a:lnTo>
                  <a:lnTo>
                    <a:pt x="517" y="71"/>
                  </a:lnTo>
                  <a:lnTo>
                    <a:pt x="528" y="82"/>
                  </a:lnTo>
                  <a:lnTo>
                    <a:pt x="540" y="92"/>
                  </a:lnTo>
                  <a:lnTo>
                    <a:pt x="550" y="103"/>
                  </a:lnTo>
                  <a:lnTo>
                    <a:pt x="560" y="114"/>
                  </a:lnTo>
                  <a:lnTo>
                    <a:pt x="569" y="126"/>
                  </a:lnTo>
                  <a:lnTo>
                    <a:pt x="578" y="138"/>
                  </a:lnTo>
                  <a:lnTo>
                    <a:pt x="587" y="152"/>
                  </a:lnTo>
                  <a:lnTo>
                    <a:pt x="594" y="165"/>
                  </a:lnTo>
                  <a:lnTo>
                    <a:pt x="601" y="178"/>
                  </a:lnTo>
                  <a:lnTo>
                    <a:pt x="607" y="192"/>
                  </a:lnTo>
                  <a:lnTo>
                    <a:pt x="613" y="206"/>
                  </a:lnTo>
                  <a:lnTo>
                    <a:pt x="618" y="221"/>
                  </a:lnTo>
                  <a:lnTo>
                    <a:pt x="622" y="236"/>
                  </a:lnTo>
                  <a:lnTo>
                    <a:pt x="625" y="251"/>
                  </a:lnTo>
                  <a:lnTo>
                    <a:pt x="629" y="266"/>
                  </a:lnTo>
                  <a:lnTo>
                    <a:pt x="631" y="283"/>
                  </a:lnTo>
                  <a:lnTo>
                    <a:pt x="632" y="298"/>
                  </a:lnTo>
                  <a:lnTo>
                    <a:pt x="632" y="314"/>
                  </a:lnTo>
                </a:path>
              </a:pathLst>
            </a:cu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" name="Line 297">
              <a:extLst>
                <a:ext uri="{FF2B5EF4-FFF2-40B4-BE49-F238E27FC236}">
                  <a16:creationId xmlns:a16="http://schemas.microsoft.com/office/drawing/2014/main" id="{B389686F-3D49-46F0-8409-14CCC44C390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385030" y="2123659"/>
              <a:ext cx="86074" cy="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7" name="Line 298">
              <a:extLst>
                <a:ext uri="{FF2B5EF4-FFF2-40B4-BE49-F238E27FC236}">
                  <a16:creationId xmlns:a16="http://schemas.microsoft.com/office/drawing/2014/main" id="{3E332FCF-CB74-41B2-B730-6B151F64EF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8791339" y="2123659"/>
              <a:ext cx="87840" cy="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8" name="Line 299">
              <a:extLst>
                <a:ext uri="{FF2B5EF4-FFF2-40B4-BE49-F238E27FC236}">
                  <a16:creationId xmlns:a16="http://schemas.microsoft.com/office/drawing/2014/main" id="{5DAD00F5-76D8-4C7A-926E-C59592EDF0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350159" y="1955121"/>
              <a:ext cx="75481" cy="4290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" name="Line 300">
              <a:extLst>
                <a:ext uri="{FF2B5EF4-FFF2-40B4-BE49-F238E27FC236}">
                  <a16:creationId xmlns:a16="http://schemas.microsoft.com/office/drawing/2014/main" id="{2344C705-A32E-4D3C-A209-336C0EF76F6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257463" y="1832548"/>
              <a:ext cx="43699" cy="75076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0" name="Line 301">
              <a:extLst>
                <a:ext uri="{FF2B5EF4-FFF2-40B4-BE49-F238E27FC236}">
                  <a16:creationId xmlns:a16="http://schemas.microsoft.com/office/drawing/2014/main" id="{5A6281AC-0DB3-43CC-8C0E-2E24021E09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9131222" y="1788116"/>
              <a:ext cx="0" cy="87333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1" name="Line 302">
              <a:extLst>
                <a:ext uri="{FF2B5EF4-FFF2-40B4-BE49-F238E27FC236}">
                  <a16:creationId xmlns:a16="http://schemas.microsoft.com/office/drawing/2014/main" id="{1FBBFC1C-8AF1-42E2-BD35-C4DE69FF30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8961281" y="1832548"/>
              <a:ext cx="44141" cy="75076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2" name="Line 303">
              <a:extLst>
                <a:ext uri="{FF2B5EF4-FFF2-40B4-BE49-F238E27FC236}">
                  <a16:creationId xmlns:a16="http://schemas.microsoft.com/office/drawing/2014/main" id="{A5F4939C-7FD2-4F53-A6F6-6A34470041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8837246" y="1955120"/>
              <a:ext cx="75922" cy="44433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13" name="Shape 383">
            <a:extLst>
              <a:ext uri="{FF2B5EF4-FFF2-40B4-BE49-F238E27FC236}">
                <a16:creationId xmlns:a16="http://schemas.microsoft.com/office/drawing/2014/main" id="{BDA2443E-9675-441A-86DE-C5930EA2C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6663" y="5623155"/>
            <a:ext cx="2694137" cy="985465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s-ES_tradnl" sz="1800" dirty="0">
                <a:solidFill>
                  <a:srgbClr val="00A9E0"/>
                </a:solidFill>
                <a:latin typeface="Calibri Light" charset="0"/>
              </a:rPr>
              <a:t>Nouveau Support Digital</a:t>
            </a:r>
          </a:p>
          <a:p>
            <a:r>
              <a:rPr lang="fr-FR" sz="1200" dirty="0">
                <a:solidFill>
                  <a:srgbClr val="323232"/>
                </a:solidFill>
              </a:rPr>
              <a:t>LinkedIn, Facebook</a:t>
            </a:r>
            <a:endParaRPr lang="en-US" sz="1200" dirty="0">
              <a:solidFill>
                <a:srgbClr val="323232"/>
              </a:solidFill>
            </a:endParaRPr>
          </a:p>
        </p:txBody>
      </p:sp>
      <p:sp>
        <p:nvSpPr>
          <p:cNvPr id="214" name="Shape 383">
            <a:extLst>
              <a:ext uri="{FF2B5EF4-FFF2-40B4-BE49-F238E27FC236}">
                <a16:creationId xmlns:a16="http://schemas.microsoft.com/office/drawing/2014/main" id="{CE5454AD-7A65-4401-8857-686AAD4FA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395" y="5610227"/>
            <a:ext cx="1972799" cy="985465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s-ES_tradnl" sz="1800" dirty="0">
                <a:solidFill>
                  <a:srgbClr val="00A9E0"/>
                </a:solidFill>
                <a:latin typeface="Calibri Light" charset="0"/>
              </a:rPr>
              <a:t>Nouveau logo </a:t>
            </a:r>
            <a:endParaRPr lang="fr-BE" altLang="es-ES_tradnl" sz="1800" dirty="0">
              <a:solidFill>
                <a:srgbClr val="00A9E0"/>
              </a:solidFill>
              <a:latin typeface="Calibri Light" charset="0"/>
            </a:endParaRPr>
          </a:p>
          <a:p>
            <a:r>
              <a:rPr lang="fr-FR" sz="1200" dirty="0">
                <a:solidFill>
                  <a:srgbClr val="323232"/>
                </a:solidFill>
              </a:rPr>
              <a:t>Premier service à obtenir une identité visuelle UCA </a:t>
            </a:r>
            <a:endParaRPr lang="en-US" sz="1200" dirty="0">
              <a:solidFill>
                <a:srgbClr val="323232"/>
              </a:solidFill>
            </a:endParaRPr>
          </a:p>
        </p:txBody>
      </p:sp>
      <p:sp>
        <p:nvSpPr>
          <p:cNvPr id="215" name="Shape 383">
            <a:extLst>
              <a:ext uri="{FF2B5EF4-FFF2-40B4-BE49-F238E27FC236}">
                <a16:creationId xmlns:a16="http://schemas.microsoft.com/office/drawing/2014/main" id="{9385AD69-BC90-45DB-98A8-E1E813520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136" y="5640460"/>
            <a:ext cx="1972799" cy="985465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s-ES_tradnl" sz="1800" dirty="0">
                <a:solidFill>
                  <a:srgbClr val="00A9E0"/>
                </a:solidFill>
                <a:latin typeface="Calibri Light" charset="0"/>
              </a:rPr>
              <a:t>Nouvelle </a:t>
            </a:r>
            <a:r>
              <a:rPr lang="fr-BE" altLang="es-ES_tradnl" sz="1800" dirty="0">
                <a:solidFill>
                  <a:srgbClr val="00A9E0"/>
                </a:solidFill>
                <a:latin typeface="Calibri Light" charset="0"/>
              </a:rPr>
              <a:t>signalétiq</a:t>
            </a:r>
            <a:r>
              <a:rPr lang="fr-BE" altLang="es-ES_tradnl" sz="2000" dirty="0">
                <a:solidFill>
                  <a:srgbClr val="00A9E0"/>
                </a:solidFill>
                <a:latin typeface="Calibri Light" charset="0"/>
              </a:rPr>
              <a:t>ue</a:t>
            </a: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F9E8B93A-6330-437C-91E1-662E2AEE0E49}"/>
              </a:ext>
            </a:extLst>
          </p:cNvPr>
          <p:cNvGrpSpPr/>
          <p:nvPr/>
        </p:nvGrpSpPr>
        <p:grpSpPr>
          <a:xfrm>
            <a:off x="743312" y="5640460"/>
            <a:ext cx="692714" cy="746323"/>
            <a:chOff x="8791339" y="1788116"/>
            <a:chExt cx="679765" cy="732371"/>
          </a:xfrm>
        </p:grpSpPr>
        <p:sp>
          <p:nvSpPr>
            <p:cNvPr id="217" name="Freeform 291">
              <a:extLst>
                <a:ext uri="{FF2B5EF4-FFF2-40B4-BE49-F238E27FC236}">
                  <a16:creationId xmlns:a16="http://schemas.microsoft.com/office/drawing/2014/main" id="{F4176CA4-6B92-41AC-A4E0-9E1FAE2982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71191" y="2068501"/>
              <a:ext cx="121386" cy="119508"/>
            </a:xfrm>
            <a:custGeom>
              <a:avLst/>
              <a:gdLst>
                <a:gd name="T0" fmla="*/ 275 w 550"/>
                <a:gd name="T1" fmla="*/ 0 h 545"/>
                <a:gd name="T2" fmla="*/ 303 w 550"/>
                <a:gd name="T3" fmla="*/ 1 h 545"/>
                <a:gd name="T4" fmla="*/ 330 w 550"/>
                <a:gd name="T5" fmla="*/ 5 h 545"/>
                <a:gd name="T6" fmla="*/ 357 w 550"/>
                <a:gd name="T7" fmla="*/ 12 h 545"/>
                <a:gd name="T8" fmla="*/ 382 w 550"/>
                <a:gd name="T9" fmla="*/ 21 h 545"/>
                <a:gd name="T10" fmla="*/ 406 w 550"/>
                <a:gd name="T11" fmla="*/ 32 h 545"/>
                <a:gd name="T12" fmla="*/ 428 w 550"/>
                <a:gd name="T13" fmla="*/ 46 h 545"/>
                <a:gd name="T14" fmla="*/ 450 w 550"/>
                <a:gd name="T15" fmla="*/ 62 h 545"/>
                <a:gd name="T16" fmla="*/ 469 w 550"/>
                <a:gd name="T17" fmla="*/ 79 h 545"/>
                <a:gd name="T18" fmla="*/ 486 w 550"/>
                <a:gd name="T19" fmla="*/ 98 h 545"/>
                <a:gd name="T20" fmla="*/ 503 w 550"/>
                <a:gd name="T21" fmla="*/ 120 h 545"/>
                <a:gd name="T22" fmla="*/ 516 w 550"/>
                <a:gd name="T23" fmla="*/ 142 h 545"/>
                <a:gd name="T24" fmla="*/ 527 w 550"/>
                <a:gd name="T25" fmla="*/ 166 h 545"/>
                <a:gd name="T26" fmla="*/ 537 w 550"/>
                <a:gd name="T27" fmla="*/ 191 h 545"/>
                <a:gd name="T28" fmla="*/ 544 w 550"/>
                <a:gd name="T29" fmla="*/ 217 h 545"/>
                <a:gd name="T30" fmla="*/ 548 w 550"/>
                <a:gd name="T31" fmla="*/ 245 h 545"/>
                <a:gd name="T32" fmla="*/ 550 w 550"/>
                <a:gd name="T33" fmla="*/ 272 h 545"/>
                <a:gd name="T34" fmla="*/ 549 w 550"/>
                <a:gd name="T35" fmla="*/ 286 h 545"/>
                <a:gd name="T36" fmla="*/ 547 w 550"/>
                <a:gd name="T37" fmla="*/ 314 h 545"/>
                <a:gd name="T38" fmla="*/ 541 w 550"/>
                <a:gd name="T39" fmla="*/ 340 h 545"/>
                <a:gd name="T40" fmla="*/ 532 w 550"/>
                <a:gd name="T41" fmla="*/ 365 h 545"/>
                <a:gd name="T42" fmla="*/ 522 w 550"/>
                <a:gd name="T43" fmla="*/ 391 h 545"/>
                <a:gd name="T44" fmla="*/ 510 w 550"/>
                <a:gd name="T45" fmla="*/ 413 h 545"/>
                <a:gd name="T46" fmla="*/ 495 w 550"/>
                <a:gd name="T47" fmla="*/ 436 h 545"/>
                <a:gd name="T48" fmla="*/ 478 w 550"/>
                <a:gd name="T49" fmla="*/ 456 h 545"/>
                <a:gd name="T50" fmla="*/ 460 w 550"/>
                <a:gd name="T51" fmla="*/ 474 h 545"/>
                <a:gd name="T52" fmla="*/ 439 w 550"/>
                <a:gd name="T53" fmla="*/ 490 h 545"/>
                <a:gd name="T54" fmla="*/ 417 w 550"/>
                <a:gd name="T55" fmla="*/ 506 h 545"/>
                <a:gd name="T56" fmla="*/ 393 w 550"/>
                <a:gd name="T57" fmla="*/ 518 h 545"/>
                <a:gd name="T58" fmla="*/ 369 w 550"/>
                <a:gd name="T59" fmla="*/ 528 h 545"/>
                <a:gd name="T60" fmla="*/ 343 w 550"/>
                <a:gd name="T61" fmla="*/ 536 h 545"/>
                <a:gd name="T62" fmla="*/ 317 w 550"/>
                <a:gd name="T63" fmla="*/ 542 h 545"/>
                <a:gd name="T64" fmla="*/ 289 w 550"/>
                <a:gd name="T65" fmla="*/ 544 h 545"/>
                <a:gd name="T66" fmla="*/ 275 w 550"/>
                <a:gd name="T67" fmla="*/ 545 h 545"/>
                <a:gd name="T68" fmla="*/ 247 w 550"/>
                <a:gd name="T69" fmla="*/ 543 h 545"/>
                <a:gd name="T70" fmla="*/ 220 w 550"/>
                <a:gd name="T71" fmla="*/ 539 h 545"/>
                <a:gd name="T72" fmla="*/ 193 w 550"/>
                <a:gd name="T73" fmla="*/ 533 h 545"/>
                <a:gd name="T74" fmla="*/ 168 w 550"/>
                <a:gd name="T75" fmla="*/ 524 h 545"/>
                <a:gd name="T76" fmla="*/ 144 w 550"/>
                <a:gd name="T77" fmla="*/ 512 h 545"/>
                <a:gd name="T78" fmla="*/ 122 w 550"/>
                <a:gd name="T79" fmla="*/ 499 h 545"/>
                <a:gd name="T80" fmla="*/ 100 w 550"/>
                <a:gd name="T81" fmla="*/ 482 h 545"/>
                <a:gd name="T82" fmla="*/ 81 w 550"/>
                <a:gd name="T83" fmla="*/ 465 h 545"/>
                <a:gd name="T84" fmla="*/ 64 w 550"/>
                <a:gd name="T85" fmla="*/ 446 h 545"/>
                <a:gd name="T86" fmla="*/ 47 w 550"/>
                <a:gd name="T87" fmla="*/ 424 h 545"/>
                <a:gd name="T88" fmla="*/ 34 w 550"/>
                <a:gd name="T89" fmla="*/ 402 h 545"/>
                <a:gd name="T90" fmla="*/ 22 w 550"/>
                <a:gd name="T91" fmla="*/ 379 h 545"/>
                <a:gd name="T92" fmla="*/ 13 w 550"/>
                <a:gd name="T93" fmla="*/ 353 h 545"/>
                <a:gd name="T94" fmla="*/ 6 w 550"/>
                <a:gd name="T95" fmla="*/ 327 h 545"/>
                <a:gd name="T96" fmla="*/ 2 w 550"/>
                <a:gd name="T97" fmla="*/ 300 h 545"/>
                <a:gd name="T98" fmla="*/ 0 w 550"/>
                <a:gd name="T99" fmla="*/ 272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0" h="545">
                  <a:moveTo>
                    <a:pt x="275" y="0"/>
                  </a:moveTo>
                  <a:lnTo>
                    <a:pt x="275" y="0"/>
                  </a:lnTo>
                  <a:lnTo>
                    <a:pt x="289" y="0"/>
                  </a:lnTo>
                  <a:lnTo>
                    <a:pt x="303" y="1"/>
                  </a:lnTo>
                  <a:lnTo>
                    <a:pt x="317" y="3"/>
                  </a:lnTo>
                  <a:lnTo>
                    <a:pt x="330" y="5"/>
                  </a:lnTo>
                  <a:lnTo>
                    <a:pt x="343" y="8"/>
                  </a:lnTo>
                  <a:lnTo>
                    <a:pt x="357" y="12"/>
                  </a:lnTo>
                  <a:lnTo>
                    <a:pt x="369" y="16"/>
                  </a:lnTo>
                  <a:lnTo>
                    <a:pt x="382" y="21"/>
                  </a:lnTo>
                  <a:lnTo>
                    <a:pt x="393" y="26"/>
                  </a:lnTo>
                  <a:lnTo>
                    <a:pt x="406" y="32"/>
                  </a:lnTo>
                  <a:lnTo>
                    <a:pt x="417" y="38"/>
                  </a:lnTo>
                  <a:lnTo>
                    <a:pt x="428" y="46"/>
                  </a:lnTo>
                  <a:lnTo>
                    <a:pt x="439" y="54"/>
                  </a:lnTo>
                  <a:lnTo>
                    <a:pt x="450" y="62"/>
                  </a:lnTo>
                  <a:lnTo>
                    <a:pt x="460" y="70"/>
                  </a:lnTo>
                  <a:lnTo>
                    <a:pt x="469" y="79"/>
                  </a:lnTo>
                  <a:lnTo>
                    <a:pt x="478" y="89"/>
                  </a:lnTo>
                  <a:lnTo>
                    <a:pt x="486" y="98"/>
                  </a:lnTo>
                  <a:lnTo>
                    <a:pt x="495" y="109"/>
                  </a:lnTo>
                  <a:lnTo>
                    <a:pt x="503" y="120"/>
                  </a:lnTo>
                  <a:lnTo>
                    <a:pt x="510" y="131"/>
                  </a:lnTo>
                  <a:lnTo>
                    <a:pt x="516" y="142"/>
                  </a:lnTo>
                  <a:lnTo>
                    <a:pt x="522" y="154"/>
                  </a:lnTo>
                  <a:lnTo>
                    <a:pt x="527" y="166"/>
                  </a:lnTo>
                  <a:lnTo>
                    <a:pt x="532" y="179"/>
                  </a:lnTo>
                  <a:lnTo>
                    <a:pt x="537" y="191"/>
                  </a:lnTo>
                  <a:lnTo>
                    <a:pt x="541" y="204"/>
                  </a:lnTo>
                  <a:lnTo>
                    <a:pt x="544" y="217"/>
                  </a:lnTo>
                  <a:lnTo>
                    <a:pt x="547" y="230"/>
                  </a:lnTo>
                  <a:lnTo>
                    <a:pt x="548" y="245"/>
                  </a:lnTo>
                  <a:lnTo>
                    <a:pt x="549" y="258"/>
                  </a:lnTo>
                  <a:lnTo>
                    <a:pt x="550" y="272"/>
                  </a:lnTo>
                  <a:lnTo>
                    <a:pt x="550" y="272"/>
                  </a:lnTo>
                  <a:lnTo>
                    <a:pt x="549" y="286"/>
                  </a:lnTo>
                  <a:lnTo>
                    <a:pt x="548" y="300"/>
                  </a:lnTo>
                  <a:lnTo>
                    <a:pt x="547" y="314"/>
                  </a:lnTo>
                  <a:lnTo>
                    <a:pt x="544" y="327"/>
                  </a:lnTo>
                  <a:lnTo>
                    <a:pt x="541" y="340"/>
                  </a:lnTo>
                  <a:lnTo>
                    <a:pt x="537" y="353"/>
                  </a:lnTo>
                  <a:lnTo>
                    <a:pt x="532" y="365"/>
                  </a:lnTo>
                  <a:lnTo>
                    <a:pt x="527" y="379"/>
                  </a:lnTo>
                  <a:lnTo>
                    <a:pt x="522" y="391"/>
                  </a:lnTo>
                  <a:lnTo>
                    <a:pt x="516" y="402"/>
                  </a:lnTo>
                  <a:lnTo>
                    <a:pt x="510" y="413"/>
                  </a:lnTo>
                  <a:lnTo>
                    <a:pt x="503" y="424"/>
                  </a:lnTo>
                  <a:lnTo>
                    <a:pt x="495" y="436"/>
                  </a:lnTo>
                  <a:lnTo>
                    <a:pt x="486" y="446"/>
                  </a:lnTo>
                  <a:lnTo>
                    <a:pt x="478" y="456"/>
                  </a:lnTo>
                  <a:lnTo>
                    <a:pt x="469" y="465"/>
                  </a:lnTo>
                  <a:lnTo>
                    <a:pt x="460" y="474"/>
                  </a:lnTo>
                  <a:lnTo>
                    <a:pt x="450" y="482"/>
                  </a:lnTo>
                  <a:lnTo>
                    <a:pt x="439" y="490"/>
                  </a:lnTo>
                  <a:lnTo>
                    <a:pt x="428" y="499"/>
                  </a:lnTo>
                  <a:lnTo>
                    <a:pt x="417" y="506"/>
                  </a:lnTo>
                  <a:lnTo>
                    <a:pt x="406" y="512"/>
                  </a:lnTo>
                  <a:lnTo>
                    <a:pt x="393" y="518"/>
                  </a:lnTo>
                  <a:lnTo>
                    <a:pt x="382" y="524"/>
                  </a:lnTo>
                  <a:lnTo>
                    <a:pt x="369" y="528"/>
                  </a:lnTo>
                  <a:lnTo>
                    <a:pt x="357" y="533"/>
                  </a:lnTo>
                  <a:lnTo>
                    <a:pt x="343" y="536"/>
                  </a:lnTo>
                  <a:lnTo>
                    <a:pt x="330" y="539"/>
                  </a:lnTo>
                  <a:lnTo>
                    <a:pt x="317" y="542"/>
                  </a:lnTo>
                  <a:lnTo>
                    <a:pt x="303" y="543"/>
                  </a:lnTo>
                  <a:lnTo>
                    <a:pt x="289" y="544"/>
                  </a:lnTo>
                  <a:lnTo>
                    <a:pt x="275" y="545"/>
                  </a:lnTo>
                  <a:lnTo>
                    <a:pt x="275" y="545"/>
                  </a:lnTo>
                  <a:lnTo>
                    <a:pt x="261" y="544"/>
                  </a:lnTo>
                  <a:lnTo>
                    <a:pt x="247" y="543"/>
                  </a:lnTo>
                  <a:lnTo>
                    <a:pt x="233" y="542"/>
                  </a:lnTo>
                  <a:lnTo>
                    <a:pt x="220" y="539"/>
                  </a:lnTo>
                  <a:lnTo>
                    <a:pt x="207" y="536"/>
                  </a:lnTo>
                  <a:lnTo>
                    <a:pt x="193" y="533"/>
                  </a:lnTo>
                  <a:lnTo>
                    <a:pt x="181" y="528"/>
                  </a:lnTo>
                  <a:lnTo>
                    <a:pt x="168" y="524"/>
                  </a:lnTo>
                  <a:lnTo>
                    <a:pt x="157" y="518"/>
                  </a:lnTo>
                  <a:lnTo>
                    <a:pt x="144" y="512"/>
                  </a:lnTo>
                  <a:lnTo>
                    <a:pt x="133" y="506"/>
                  </a:lnTo>
                  <a:lnTo>
                    <a:pt x="122" y="499"/>
                  </a:lnTo>
                  <a:lnTo>
                    <a:pt x="111" y="490"/>
                  </a:lnTo>
                  <a:lnTo>
                    <a:pt x="100" y="482"/>
                  </a:lnTo>
                  <a:lnTo>
                    <a:pt x="90" y="474"/>
                  </a:lnTo>
                  <a:lnTo>
                    <a:pt x="81" y="465"/>
                  </a:lnTo>
                  <a:lnTo>
                    <a:pt x="72" y="456"/>
                  </a:lnTo>
                  <a:lnTo>
                    <a:pt x="64" y="446"/>
                  </a:lnTo>
                  <a:lnTo>
                    <a:pt x="55" y="436"/>
                  </a:lnTo>
                  <a:lnTo>
                    <a:pt x="47" y="424"/>
                  </a:lnTo>
                  <a:lnTo>
                    <a:pt x="40" y="413"/>
                  </a:lnTo>
                  <a:lnTo>
                    <a:pt x="34" y="402"/>
                  </a:lnTo>
                  <a:lnTo>
                    <a:pt x="28" y="391"/>
                  </a:lnTo>
                  <a:lnTo>
                    <a:pt x="22" y="379"/>
                  </a:lnTo>
                  <a:lnTo>
                    <a:pt x="18" y="365"/>
                  </a:lnTo>
                  <a:lnTo>
                    <a:pt x="13" y="353"/>
                  </a:lnTo>
                  <a:lnTo>
                    <a:pt x="9" y="340"/>
                  </a:lnTo>
                  <a:lnTo>
                    <a:pt x="6" y="327"/>
                  </a:lnTo>
                  <a:lnTo>
                    <a:pt x="3" y="314"/>
                  </a:lnTo>
                  <a:lnTo>
                    <a:pt x="2" y="300"/>
                  </a:lnTo>
                  <a:lnTo>
                    <a:pt x="1" y="286"/>
                  </a:lnTo>
                  <a:lnTo>
                    <a:pt x="0" y="272"/>
                  </a:lnTo>
                </a:path>
              </a:pathLst>
            </a:cu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8" name="Freeform 292">
              <a:extLst>
                <a:ext uri="{FF2B5EF4-FFF2-40B4-BE49-F238E27FC236}">
                  <a16:creationId xmlns:a16="http://schemas.microsoft.com/office/drawing/2014/main" id="{B67D9F5D-3DA5-492C-AA32-953B3C716CF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936563" y="1936735"/>
              <a:ext cx="390643" cy="514805"/>
            </a:xfrm>
            <a:custGeom>
              <a:avLst/>
              <a:gdLst>
                <a:gd name="T0" fmla="*/ 1 w 1768"/>
                <a:gd name="T1" fmla="*/ 1523 h 2357"/>
                <a:gd name="T2" fmla="*/ 18 w 1768"/>
                <a:gd name="T3" fmla="*/ 1655 h 2357"/>
                <a:gd name="T4" fmla="*/ 54 w 1768"/>
                <a:gd name="T5" fmla="*/ 1780 h 2357"/>
                <a:gd name="T6" fmla="*/ 107 w 1768"/>
                <a:gd name="T7" fmla="*/ 1897 h 2357"/>
                <a:gd name="T8" fmla="*/ 175 w 1768"/>
                <a:gd name="T9" fmla="*/ 2003 h 2357"/>
                <a:gd name="T10" fmla="*/ 259 w 1768"/>
                <a:gd name="T11" fmla="*/ 2099 h 2357"/>
                <a:gd name="T12" fmla="*/ 355 w 1768"/>
                <a:gd name="T13" fmla="*/ 2182 h 2357"/>
                <a:gd name="T14" fmla="*/ 462 w 1768"/>
                <a:gd name="T15" fmla="*/ 2250 h 2357"/>
                <a:gd name="T16" fmla="*/ 580 w 1768"/>
                <a:gd name="T17" fmla="*/ 2303 h 2357"/>
                <a:gd name="T18" fmla="*/ 706 w 1768"/>
                <a:gd name="T19" fmla="*/ 2338 h 2357"/>
                <a:gd name="T20" fmla="*/ 838 w 1768"/>
                <a:gd name="T21" fmla="*/ 2356 h 2357"/>
                <a:gd name="T22" fmla="*/ 930 w 1768"/>
                <a:gd name="T23" fmla="*/ 2356 h 2357"/>
                <a:gd name="T24" fmla="*/ 1062 w 1768"/>
                <a:gd name="T25" fmla="*/ 2338 h 2357"/>
                <a:gd name="T26" fmla="*/ 1188 w 1768"/>
                <a:gd name="T27" fmla="*/ 2303 h 2357"/>
                <a:gd name="T28" fmla="*/ 1306 w 1768"/>
                <a:gd name="T29" fmla="*/ 2250 h 2357"/>
                <a:gd name="T30" fmla="*/ 1413 w 1768"/>
                <a:gd name="T31" fmla="*/ 2182 h 2357"/>
                <a:gd name="T32" fmla="*/ 1509 w 1768"/>
                <a:gd name="T33" fmla="*/ 2099 h 2357"/>
                <a:gd name="T34" fmla="*/ 1593 w 1768"/>
                <a:gd name="T35" fmla="*/ 2003 h 2357"/>
                <a:gd name="T36" fmla="*/ 1661 w 1768"/>
                <a:gd name="T37" fmla="*/ 1897 h 2357"/>
                <a:gd name="T38" fmla="*/ 1714 w 1768"/>
                <a:gd name="T39" fmla="*/ 1780 h 2357"/>
                <a:gd name="T40" fmla="*/ 1750 w 1768"/>
                <a:gd name="T41" fmla="*/ 1655 h 2357"/>
                <a:gd name="T42" fmla="*/ 1767 w 1768"/>
                <a:gd name="T43" fmla="*/ 1523 h 2357"/>
                <a:gd name="T44" fmla="*/ 1767 w 1768"/>
                <a:gd name="T45" fmla="*/ 1450 h 2357"/>
                <a:gd name="T46" fmla="*/ 1761 w 1768"/>
                <a:gd name="T47" fmla="*/ 1369 h 2357"/>
                <a:gd name="T48" fmla="*/ 1748 w 1768"/>
                <a:gd name="T49" fmla="*/ 1290 h 2357"/>
                <a:gd name="T50" fmla="*/ 1728 w 1768"/>
                <a:gd name="T51" fmla="*/ 1214 h 2357"/>
                <a:gd name="T52" fmla="*/ 1701 w 1768"/>
                <a:gd name="T53" fmla="*/ 1141 h 2357"/>
                <a:gd name="T54" fmla="*/ 1668 w 1768"/>
                <a:gd name="T55" fmla="*/ 1071 h 2357"/>
                <a:gd name="T56" fmla="*/ 1630 w 1768"/>
                <a:gd name="T57" fmla="*/ 1005 h 2357"/>
                <a:gd name="T58" fmla="*/ 1585 w 1768"/>
                <a:gd name="T59" fmla="*/ 942 h 2357"/>
                <a:gd name="T60" fmla="*/ 1536 w 1768"/>
                <a:gd name="T61" fmla="*/ 884 h 2357"/>
                <a:gd name="T62" fmla="*/ 1480 w 1768"/>
                <a:gd name="T63" fmla="*/ 829 h 2357"/>
                <a:gd name="T64" fmla="*/ 1422 w 1768"/>
                <a:gd name="T65" fmla="*/ 780 h 2357"/>
                <a:gd name="T66" fmla="*/ 381 w 1768"/>
                <a:gd name="T67" fmla="*/ 0 h 2357"/>
                <a:gd name="T68" fmla="*/ 359 w 1768"/>
                <a:gd name="T69" fmla="*/ 770 h 2357"/>
                <a:gd name="T70" fmla="*/ 298 w 1768"/>
                <a:gd name="T71" fmla="*/ 819 h 2357"/>
                <a:gd name="T72" fmla="*/ 242 w 1768"/>
                <a:gd name="T73" fmla="*/ 874 h 2357"/>
                <a:gd name="T74" fmla="*/ 191 w 1768"/>
                <a:gd name="T75" fmla="*/ 933 h 2357"/>
                <a:gd name="T76" fmla="*/ 145 w 1768"/>
                <a:gd name="T77" fmla="*/ 996 h 2357"/>
                <a:gd name="T78" fmla="*/ 104 w 1768"/>
                <a:gd name="T79" fmla="*/ 1064 h 2357"/>
                <a:gd name="T80" fmla="*/ 70 w 1768"/>
                <a:gd name="T81" fmla="*/ 1135 h 2357"/>
                <a:gd name="T82" fmla="*/ 41 w 1768"/>
                <a:gd name="T83" fmla="*/ 1209 h 2357"/>
                <a:gd name="T84" fmla="*/ 21 w 1768"/>
                <a:gd name="T85" fmla="*/ 1286 h 2357"/>
                <a:gd name="T86" fmla="*/ 7 w 1768"/>
                <a:gd name="T87" fmla="*/ 1366 h 2357"/>
                <a:gd name="T88" fmla="*/ 1 w 1768"/>
                <a:gd name="T89" fmla="*/ 145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8" h="2357">
                  <a:moveTo>
                    <a:pt x="0" y="1477"/>
                  </a:moveTo>
                  <a:lnTo>
                    <a:pt x="0" y="1477"/>
                  </a:lnTo>
                  <a:lnTo>
                    <a:pt x="1" y="1523"/>
                  </a:lnTo>
                  <a:lnTo>
                    <a:pt x="5" y="1567"/>
                  </a:lnTo>
                  <a:lnTo>
                    <a:pt x="10" y="1611"/>
                  </a:lnTo>
                  <a:lnTo>
                    <a:pt x="18" y="1655"/>
                  </a:lnTo>
                  <a:lnTo>
                    <a:pt x="28" y="1696"/>
                  </a:lnTo>
                  <a:lnTo>
                    <a:pt x="39" y="1739"/>
                  </a:lnTo>
                  <a:lnTo>
                    <a:pt x="54" y="1780"/>
                  </a:lnTo>
                  <a:lnTo>
                    <a:pt x="69" y="1819"/>
                  </a:lnTo>
                  <a:lnTo>
                    <a:pt x="87" y="1858"/>
                  </a:lnTo>
                  <a:lnTo>
                    <a:pt x="107" y="1897"/>
                  </a:lnTo>
                  <a:lnTo>
                    <a:pt x="128" y="1933"/>
                  </a:lnTo>
                  <a:lnTo>
                    <a:pt x="151" y="1969"/>
                  </a:lnTo>
                  <a:lnTo>
                    <a:pt x="175" y="2003"/>
                  </a:lnTo>
                  <a:lnTo>
                    <a:pt x="202" y="2037"/>
                  </a:lnTo>
                  <a:lnTo>
                    <a:pt x="229" y="2068"/>
                  </a:lnTo>
                  <a:lnTo>
                    <a:pt x="259" y="2099"/>
                  </a:lnTo>
                  <a:lnTo>
                    <a:pt x="290" y="2128"/>
                  </a:lnTo>
                  <a:lnTo>
                    <a:pt x="321" y="2156"/>
                  </a:lnTo>
                  <a:lnTo>
                    <a:pt x="355" y="2182"/>
                  </a:lnTo>
                  <a:lnTo>
                    <a:pt x="390" y="2206"/>
                  </a:lnTo>
                  <a:lnTo>
                    <a:pt x="425" y="2230"/>
                  </a:lnTo>
                  <a:lnTo>
                    <a:pt x="462" y="2250"/>
                  </a:lnTo>
                  <a:lnTo>
                    <a:pt x="501" y="2269"/>
                  </a:lnTo>
                  <a:lnTo>
                    <a:pt x="540" y="2288"/>
                  </a:lnTo>
                  <a:lnTo>
                    <a:pt x="580" y="2303"/>
                  </a:lnTo>
                  <a:lnTo>
                    <a:pt x="622" y="2317"/>
                  </a:lnTo>
                  <a:lnTo>
                    <a:pt x="663" y="2329"/>
                  </a:lnTo>
                  <a:lnTo>
                    <a:pt x="706" y="2338"/>
                  </a:lnTo>
                  <a:lnTo>
                    <a:pt x="749" y="2347"/>
                  </a:lnTo>
                  <a:lnTo>
                    <a:pt x="793" y="2352"/>
                  </a:lnTo>
                  <a:lnTo>
                    <a:pt x="838" y="2356"/>
                  </a:lnTo>
                  <a:lnTo>
                    <a:pt x="884" y="2357"/>
                  </a:lnTo>
                  <a:lnTo>
                    <a:pt x="884" y="2357"/>
                  </a:lnTo>
                  <a:lnTo>
                    <a:pt x="930" y="2356"/>
                  </a:lnTo>
                  <a:lnTo>
                    <a:pt x="975" y="2352"/>
                  </a:lnTo>
                  <a:lnTo>
                    <a:pt x="1019" y="2347"/>
                  </a:lnTo>
                  <a:lnTo>
                    <a:pt x="1062" y="2338"/>
                  </a:lnTo>
                  <a:lnTo>
                    <a:pt x="1105" y="2329"/>
                  </a:lnTo>
                  <a:lnTo>
                    <a:pt x="1146" y="2317"/>
                  </a:lnTo>
                  <a:lnTo>
                    <a:pt x="1188" y="2303"/>
                  </a:lnTo>
                  <a:lnTo>
                    <a:pt x="1228" y="2288"/>
                  </a:lnTo>
                  <a:lnTo>
                    <a:pt x="1267" y="2269"/>
                  </a:lnTo>
                  <a:lnTo>
                    <a:pt x="1306" y="2250"/>
                  </a:lnTo>
                  <a:lnTo>
                    <a:pt x="1343" y="2230"/>
                  </a:lnTo>
                  <a:lnTo>
                    <a:pt x="1378" y="2206"/>
                  </a:lnTo>
                  <a:lnTo>
                    <a:pt x="1413" y="2182"/>
                  </a:lnTo>
                  <a:lnTo>
                    <a:pt x="1447" y="2156"/>
                  </a:lnTo>
                  <a:lnTo>
                    <a:pt x="1478" y="2128"/>
                  </a:lnTo>
                  <a:lnTo>
                    <a:pt x="1509" y="2099"/>
                  </a:lnTo>
                  <a:lnTo>
                    <a:pt x="1539" y="2068"/>
                  </a:lnTo>
                  <a:lnTo>
                    <a:pt x="1566" y="2037"/>
                  </a:lnTo>
                  <a:lnTo>
                    <a:pt x="1593" y="2003"/>
                  </a:lnTo>
                  <a:lnTo>
                    <a:pt x="1617" y="1969"/>
                  </a:lnTo>
                  <a:lnTo>
                    <a:pt x="1640" y="1933"/>
                  </a:lnTo>
                  <a:lnTo>
                    <a:pt x="1661" y="1897"/>
                  </a:lnTo>
                  <a:lnTo>
                    <a:pt x="1681" y="1858"/>
                  </a:lnTo>
                  <a:lnTo>
                    <a:pt x="1699" y="1819"/>
                  </a:lnTo>
                  <a:lnTo>
                    <a:pt x="1714" y="1780"/>
                  </a:lnTo>
                  <a:lnTo>
                    <a:pt x="1729" y="1739"/>
                  </a:lnTo>
                  <a:lnTo>
                    <a:pt x="1740" y="1696"/>
                  </a:lnTo>
                  <a:lnTo>
                    <a:pt x="1750" y="1655"/>
                  </a:lnTo>
                  <a:lnTo>
                    <a:pt x="1758" y="1611"/>
                  </a:lnTo>
                  <a:lnTo>
                    <a:pt x="1763" y="1567"/>
                  </a:lnTo>
                  <a:lnTo>
                    <a:pt x="1767" y="1523"/>
                  </a:lnTo>
                  <a:lnTo>
                    <a:pt x="1768" y="1477"/>
                  </a:lnTo>
                  <a:lnTo>
                    <a:pt x="1768" y="1477"/>
                  </a:lnTo>
                  <a:lnTo>
                    <a:pt x="1767" y="1450"/>
                  </a:lnTo>
                  <a:lnTo>
                    <a:pt x="1766" y="1422"/>
                  </a:lnTo>
                  <a:lnTo>
                    <a:pt x="1764" y="1396"/>
                  </a:lnTo>
                  <a:lnTo>
                    <a:pt x="1761" y="1369"/>
                  </a:lnTo>
                  <a:lnTo>
                    <a:pt x="1758" y="1342"/>
                  </a:lnTo>
                  <a:lnTo>
                    <a:pt x="1753" y="1317"/>
                  </a:lnTo>
                  <a:lnTo>
                    <a:pt x="1748" y="1290"/>
                  </a:lnTo>
                  <a:lnTo>
                    <a:pt x="1742" y="1265"/>
                  </a:lnTo>
                  <a:lnTo>
                    <a:pt x="1736" y="1239"/>
                  </a:lnTo>
                  <a:lnTo>
                    <a:pt x="1728" y="1214"/>
                  </a:lnTo>
                  <a:lnTo>
                    <a:pt x="1719" y="1190"/>
                  </a:lnTo>
                  <a:lnTo>
                    <a:pt x="1710" y="1165"/>
                  </a:lnTo>
                  <a:lnTo>
                    <a:pt x="1701" y="1141"/>
                  </a:lnTo>
                  <a:lnTo>
                    <a:pt x="1691" y="1117"/>
                  </a:lnTo>
                  <a:lnTo>
                    <a:pt x="1680" y="1094"/>
                  </a:lnTo>
                  <a:lnTo>
                    <a:pt x="1668" y="1071"/>
                  </a:lnTo>
                  <a:lnTo>
                    <a:pt x="1656" y="1048"/>
                  </a:lnTo>
                  <a:lnTo>
                    <a:pt x="1643" y="1026"/>
                  </a:lnTo>
                  <a:lnTo>
                    <a:pt x="1630" y="1005"/>
                  </a:lnTo>
                  <a:lnTo>
                    <a:pt x="1615" y="983"/>
                  </a:lnTo>
                  <a:lnTo>
                    <a:pt x="1600" y="962"/>
                  </a:lnTo>
                  <a:lnTo>
                    <a:pt x="1585" y="942"/>
                  </a:lnTo>
                  <a:lnTo>
                    <a:pt x="1568" y="922"/>
                  </a:lnTo>
                  <a:lnTo>
                    <a:pt x="1552" y="902"/>
                  </a:lnTo>
                  <a:lnTo>
                    <a:pt x="1536" y="884"/>
                  </a:lnTo>
                  <a:lnTo>
                    <a:pt x="1517" y="865"/>
                  </a:lnTo>
                  <a:lnTo>
                    <a:pt x="1500" y="847"/>
                  </a:lnTo>
                  <a:lnTo>
                    <a:pt x="1480" y="829"/>
                  </a:lnTo>
                  <a:lnTo>
                    <a:pt x="1462" y="813"/>
                  </a:lnTo>
                  <a:lnTo>
                    <a:pt x="1442" y="796"/>
                  </a:lnTo>
                  <a:lnTo>
                    <a:pt x="1422" y="780"/>
                  </a:lnTo>
                  <a:lnTo>
                    <a:pt x="1401" y="765"/>
                  </a:lnTo>
                  <a:lnTo>
                    <a:pt x="1401" y="0"/>
                  </a:lnTo>
                  <a:lnTo>
                    <a:pt x="381" y="0"/>
                  </a:lnTo>
                  <a:lnTo>
                    <a:pt x="381" y="755"/>
                  </a:lnTo>
                  <a:lnTo>
                    <a:pt x="381" y="755"/>
                  </a:lnTo>
                  <a:lnTo>
                    <a:pt x="359" y="770"/>
                  </a:lnTo>
                  <a:lnTo>
                    <a:pt x="339" y="786"/>
                  </a:lnTo>
                  <a:lnTo>
                    <a:pt x="318" y="803"/>
                  </a:lnTo>
                  <a:lnTo>
                    <a:pt x="298" y="819"/>
                  </a:lnTo>
                  <a:lnTo>
                    <a:pt x="278" y="837"/>
                  </a:lnTo>
                  <a:lnTo>
                    <a:pt x="260" y="855"/>
                  </a:lnTo>
                  <a:lnTo>
                    <a:pt x="242" y="874"/>
                  </a:lnTo>
                  <a:lnTo>
                    <a:pt x="224" y="893"/>
                  </a:lnTo>
                  <a:lnTo>
                    <a:pt x="207" y="912"/>
                  </a:lnTo>
                  <a:lnTo>
                    <a:pt x="191" y="933"/>
                  </a:lnTo>
                  <a:lnTo>
                    <a:pt x="174" y="953"/>
                  </a:lnTo>
                  <a:lnTo>
                    <a:pt x="159" y="974"/>
                  </a:lnTo>
                  <a:lnTo>
                    <a:pt x="145" y="996"/>
                  </a:lnTo>
                  <a:lnTo>
                    <a:pt x="130" y="1018"/>
                  </a:lnTo>
                  <a:lnTo>
                    <a:pt x="117" y="1040"/>
                  </a:lnTo>
                  <a:lnTo>
                    <a:pt x="104" y="1064"/>
                  </a:lnTo>
                  <a:lnTo>
                    <a:pt x="92" y="1087"/>
                  </a:lnTo>
                  <a:lnTo>
                    <a:pt x="80" y="1110"/>
                  </a:lnTo>
                  <a:lnTo>
                    <a:pt x="70" y="1135"/>
                  </a:lnTo>
                  <a:lnTo>
                    <a:pt x="60" y="1159"/>
                  </a:lnTo>
                  <a:lnTo>
                    <a:pt x="51" y="1183"/>
                  </a:lnTo>
                  <a:lnTo>
                    <a:pt x="41" y="1209"/>
                  </a:lnTo>
                  <a:lnTo>
                    <a:pt x="34" y="1234"/>
                  </a:lnTo>
                  <a:lnTo>
                    <a:pt x="27" y="1261"/>
                  </a:lnTo>
                  <a:lnTo>
                    <a:pt x="21" y="1286"/>
                  </a:lnTo>
                  <a:lnTo>
                    <a:pt x="15" y="1312"/>
                  </a:lnTo>
                  <a:lnTo>
                    <a:pt x="11" y="1340"/>
                  </a:lnTo>
                  <a:lnTo>
                    <a:pt x="7" y="1366"/>
                  </a:lnTo>
                  <a:lnTo>
                    <a:pt x="4" y="1394"/>
                  </a:lnTo>
                  <a:lnTo>
                    <a:pt x="2" y="1421"/>
                  </a:lnTo>
                  <a:lnTo>
                    <a:pt x="1" y="1450"/>
                  </a:lnTo>
                  <a:lnTo>
                    <a:pt x="0" y="1477"/>
                  </a:lnTo>
                  <a:lnTo>
                    <a:pt x="0" y="1477"/>
                  </a:lnTo>
                  <a:close/>
                </a:path>
              </a:pathLst>
            </a:cu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9" name="Line 293">
              <a:extLst>
                <a:ext uri="{FF2B5EF4-FFF2-40B4-BE49-F238E27FC236}">
                  <a16:creationId xmlns:a16="http://schemas.microsoft.com/office/drawing/2014/main" id="{0E1CDC6B-0E62-490E-85FD-3C31B1EEE34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9131664" y="2188008"/>
              <a:ext cx="0" cy="133298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0" name="Line 294">
              <a:extLst>
                <a:ext uri="{FF2B5EF4-FFF2-40B4-BE49-F238E27FC236}">
                  <a16:creationId xmlns:a16="http://schemas.microsoft.com/office/drawing/2014/main" id="{2A5C3C2E-15A0-4790-B629-6CC526F900C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071191" y="2330499"/>
              <a:ext cx="171706" cy="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1" name="Line 295">
              <a:extLst>
                <a:ext uri="{FF2B5EF4-FFF2-40B4-BE49-F238E27FC236}">
                  <a16:creationId xmlns:a16="http://schemas.microsoft.com/office/drawing/2014/main" id="{17351052-FD56-4CEC-B72E-02C339EE4E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9017781" y="2391786"/>
              <a:ext cx="225116" cy="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2" name="Freeform 296">
              <a:extLst>
                <a:ext uri="{FF2B5EF4-FFF2-40B4-BE49-F238E27FC236}">
                  <a16:creationId xmlns:a16="http://schemas.microsoft.com/office/drawing/2014/main" id="{6B862E60-9DA4-4FC5-968B-1808E966AE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62363" y="2451539"/>
              <a:ext cx="139042" cy="68948"/>
            </a:xfrm>
            <a:custGeom>
              <a:avLst/>
              <a:gdLst>
                <a:gd name="T0" fmla="*/ 0 w 632"/>
                <a:gd name="T1" fmla="*/ 314 h 314"/>
                <a:gd name="T2" fmla="*/ 1 w 632"/>
                <a:gd name="T3" fmla="*/ 283 h 314"/>
                <a:gd name="T4" fmla="*/ 7 w 632"/>
                <a:gd name="T5" fmla="*/ 251 h 314"/>
                <a:gd name="T6" fmla="*/ 14 w 632"/>
                <a:gd name="T7" fmla="*/ 221 h 314"/>
                <a:gd name="T8" fmla="*/ 25 w 632"/>
                <a:gd name="T9" fmla="*/ 192 h 314"/>
                <a:gd name="T10" fmla="*/ 38 w 632"/>
                <a:gd name="T11" fmla="*/ 165 h 314"/>
                <a:gd name="T12" fmla="*/ 54 w 632"/>
                <a:gd name="T13" fmla="*/ 138 h 314"/>
                <a:gd name="T14" fmla="*/ 72 w 632"/>
                <a:gd name="T15" fmla="*/ 114 h 314"/>
                <a:gd name="T16" fmla="*/ 92 w 632"/>
                <a:gd name="T17" fmla="*/ 92 h 314"/>
                <a:gd name="T18" fmla="*/ 115 w 632"/>
                <a:gd name="T19" fmla="*/ 71 h 314"/>
                <a:gd name="T20" fmla="*/ 139 w 632"/>
                <a:gd name="T21" fmla="*/ 54 h 314"/>
                <a:gd name="T22" fmla="*/ 165 w 632"/>
                <a:gd name="T23" fmla="*/ 38 h 314"/>
                <a:gd name="T24" fmla="*/ 193 w 632"/>
                <a:gd name="T25" fmla="*/ 25 h 314"/>
                <a:gd name="T26" fmla="*/ 222 w 632"/>
                <a:gd name="T27" fmla="*/ 14 h 314"/>
                <a:gd name="T28" fmla="*/ 253 w 632"/>
                <a:gd name="T29" fmla="*/ 6 h 314"/>
                <a:gd name="T30" fmla="*/ 283 w 632"/>
                <a:gd name="T31" fmla="*/ 1 h 314"/>
                <a:gd name="T32" fmla="*/ 316 w 632"/>
                <a:gd name="T33" fmla="*/ 0 h 314"/>
                <a:gd name="T34" fmla="*/ 332 w 632"/>
                <a:gd name="T35" fmla="*/ 0 h 314"/>
                <a:gd name="T36" fmla="*/ 364 w 632"/>
                <a:gd name="T37" fmla="*/ 3 h 314"/>
                <a:gd name="T38" fmla="*/ 395 w 632"/>
                <a:gd name="T39" fmla="*/ 9 h 314"/>
                <a:gd name="T40" fmla="*/ 424 w 632"/>
                <a:gd name="T41" fmla="*/ 20 h 314"/>
                <a:gd name="T42" fmla="*/ 453 w 632"/>
                <a:gd name="T43" fmla="*/ 31 h 314"/>
                <a:gd name="T44" fmla="*/ 479 w 632"/>
                <a:gd name="T45" fmla="*/ 46 h 314"/>
                <a:gd name="T46" fmla="*/ 505 w 632"/>
                <a:gd name="T47" fmla="*/ 62 h 314"/>
                <a:gd name="T48" fmla="*/ 528 w 632"/>
                <a:gd name="T49" fmla="*/ 82 h 314"/>
                <a:gd name="T50" fmla="*/ 550 w 632"/>
                <a:gd name="T51" fmla="*/ 103 h 314"/>
                <a:gd name="T52" fmla="*/ 569 w 632"/>
                <a:gd name="T53" fmla="*/ 126 h 314"/>
                <a:gd name="T54" fmla="*/ 587 w 632"/>
                <a:gd name="T55" fmla="*/ 152 h 314"/>
                <a:gd name="T56" fmla="*/ 601 w 632"/>
                <a:gd name="T57" fmla="*/ 178 h 314"/>
                <a:gd name="T58" fmla="*/ 613 w 632"/>
                <a:gd name="T59" fmla="*/ 206 h 314"/>
                <a:gd name="T60" fmla="*/ 622 w 632"/>
                <a:gd name="T61" fmla="*/ 236 h 314"/>
                <a:gd name="T62" fmla="*/ 629 w 632"/>
                <a:gd name="T63" fmla="*/ 266 h 314"/>
                <a:gd name="T64" fmla="*/ 632 w 632"/>
                <a:gd name="T65" fmla="*/ 29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2" h="314">
                  <a:moveTo>
                    <a:pt x="0" y="314"/>
                  </a:moveTo>
                  <a:lnTo>
                    <a:pt x="0" y="314"/>
                  </a:lnTo>
                  <a:lnTo>
                    <a:pt x="0" y="298"/>
                  </a:lnTo>
                  <a:lnTo>
                    <a:pt x="1" y="283"/>
                  </a:lnTo>
                  <a:lnTo>
                    <a:pt x="4" y="266"/>
                  </a:lnTo>
                  <a:lnTo>
                    <a:pt x="7" y="251"/>
                  </a:lnTo>
                  <a:lnTo>
                    <a:pt x="10" y="236"/>
                  </a:lnTo>
                  <a:lnTo>
                    <a:pt x="14" y="221"/>
                  </a:lnTo>
                  <a:lnTo>
                    <a:pt x="19" y="206"/>
                  </a:lnTo>
                  <a:lnTo>
                    <a:pt x="25" y="192"/>
                  </a:lnTo>
                  <a:lnTo>
                    <a:pt x="31" y="178"/>
                  </a:lnTo>
                  <a:lnTo>
                    <a:pt x="38" y="165"/>
                  </a:lnTo>
                  <a:lnTo>
                    <a:pt x="45" y="152"/>
                  </a:lnTo>
                  <a:lnTo>
                    <a:pt x="54" y="138"/>
                  </a:lnTo>
                  <a:lnTo>
                    <a:pt x="63" y="126"/>
                  </a:lnTo>
                  <a:lnTo>
                    <a:pt x="72" y="114"/>
                  </a:lnTo>
                  <a:lnTo>
                    <a:pt x="82" y="103"/>
                  </a:lnTo>
                  <a:lnTo>
                    <a:pt x="92" y="92"/>
                  </a:lnTo>
                  <a:lnTo>
                    <a:pt x="104" y="82"/>
                  </a:lnTo>
                  <a:lnTo>
                    <a:pt x="115" y="71"/>
                  </a:lnTo>
                  <a:lnTo>
                    <a:pt x="127" y="62"/>
                  </a:lnTo>
                  <a:lnTo>
                    <a:pt x="139" y="54"/>
                  </a:lnTo>
                  <a:lnTo>
                    <a:pt x="153" y="46"/>
                  </a:lnTo>
                  <a:lnTo>
                    <a:pt x="165" y="38"/>
                  </a:lnTo>
                  <a:lnTo>
                    <a:pt x="179" y="31"/>
                  </a:lnTo>
                  <a:lnTo>
                    <a:pt x="193" y="25"/>
                  </a:lnTo>
                  <a:lnTo>
                    <a:pt x="208" y="20"/>
                  </a:lnTo>
                  <a:lnTo>
                    <a:pt x="222" y="14"/>
                  </a:lnTo>
                  <a:lnTo>
                    <a:pt x="237" y="9"/>
                  </a:lnTo>
                  <a:lnTo>
                    <a:pt x="253" y="6"/>
                  </a:lnTo>
                  <a:lnTo>
                    <a:pt x="268" y="3"/>
                  </a:lnTo>
                  <a:lnTo>
                    <a:pt x="283" y="1"/>
                  </a:lnTo>
                  <a:lnTo>
                    <a:pt x="300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332" y="0"/>
                  </a:lnTo>
                  <a:lnTo>
                    <a:pt x="349" y="1"/>
                  </a:lnTo>
                  <a:lnTo>
                    <a:pt x="364" y="3"/>
                  </a:lnTo>
                  <a:lnTo>
                    <a:pt x="379" y="6"/>
                  </a:lnTo>
                  <a:lnTo>
                    <a:pt x="395" y="9"/>
                  </a:lnTo>
                  <a:lnTo>
                    <a:pt x="410" y="14"/>
                  </a:lnTo>
                  <a:lnTo>
                    <a:pt x="424" y="20"/>
                  </a:lnTo>
                  <a:lnTo>
                    <a:pt x="439" y="25"/>
                  </a:lnTo>
                  <a:lnTo>
                    <a:pt x="453" y="31"/>
                  </a:lnTo>
                  <a:lnTo>
                    <a:pt x="467" y="38"/>
                  </a:lnTo>
                  <a:lnTo>
                    <a:pt x="479" y="46"/>
                  </a:lnTo>
                  <a:lnTo>
                    <a:pt x="493" y="54"/>
                  </a:lnTo>
                  <a:lnTo>
                    <a:pt x="505" y="62"/>
                  </a:lnTo>
                  <a:lnTo>
                    <a:pt x="517" y="71"/>
                  </a:lnTo>
                  <a:lnTo>
                    <a:pt x="528" y="82"/>
                  </a:lnTo>
                  <a:lnTo>
                    <a:pt x="540" y="92"/>
                  </a:lnTo>
                  <a:lnTo>
                    <a:pt x="550" y="103"/>
                  </a:lnTo>
                  <a:lnTo>
                    <a:pt x="560" y="114"/>
                  </a:lnTo>
                  <a:lnTo>
                    <a:pt x="569" y="126"/>
                  </a:lnTo>
                  <a:lnTo>
                    <a:pt x="578" y="138"/>
                  </a:lnTo>
                  <a:lnTo>
                    <a:pt x="587" y="152"/>
                  </a:lnTo>
                  <a:lnTo>
                    <a:pt x="594" y="165"/>
                  </a:lnTo>
                  <a:lnTo>
                    <a:pt x="601" y="178"/>
                  </a:lnTo>
                  <a:lnTo>
                    <a:pt x="607" y="192"/>
                  </a:lnTo>
                  <a:lnTo>
                    <a:pt x="613" y="206"/>
                  </a:lnTo>
                  <a:lnTo>
                    <a:pt x="618" y="221"/>
                  </a:lnTo>
                  <a:lnTo>
                    <a:pt x="622" y="236"/>
                  </a:lnTo>
                  <a:lnTo>
                    <a:pt x="625" y="251"/>
                  </a:lnTo>
                  <a:lnTo>
                    <a:pt x="629" y="266"/>
                  </a:lnTo>
                  <a:lnTo>
                    <a:pt x="631" y="283"/>
                  </a:lnTo>
                  <a:lnTo>
                    <a:pt x="632" y="298"/>
                  </a:lnTo>
                  <a:lnTo>
                    <a:pt x="632" y="314"/>
                  </a:lnTo>
                </a:path>
              </a:pathLst>
            </a:cu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Line 297">
              <a:extLst>
                <a:ext uri="{FF2B5EF4-FFF2-40B4-BE49-F238E27FC236}">
                  <a16:creationId xmlns:a16="http://schemas.microsoft.com/office/drawing/2014/main" id="{E511972D-B50B-49AF-BD8C-A8F404A334D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385030" y="2123659"/>
              <a:ext cx="86074" cy="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4" name="Line 298">
              <a:extLst>
                <a:ext uri="{FF2B5EF4-FFF2-40B4-BE49-F238E27FC236}">
                  <a16:creationId xmlns:a16="http://schemas.microsoft.com/office/drawing/2014/main" id="{A9FE56F8-4381-4848-992C-2F4B23ADEC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8791339" y="2123659"/>
              <a:ext cx="87840" cy="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" name="Line 299">
              <a:extLst>
                <a:ext uri="{FF2B5EF4-FFF2-40B4-BE49-F238E27FC236}">
                  <a16:creationId xmlns:a16="http://schemas.microsoft.com/office/drawing/2014/main" id="{2DC5D929-B9E4-4724-9CD3-422EC8525A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350159" y="1955121"/>
              <a:ext cx="75481" cy="4290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6" name="Line 300">
              <a:extLst>
                <a:ext uri="{FF2B5EF4-FFF2-40B4-BE49-F238E27FC236}">
                  <a16:creationId xmlns:a16="http://schemas.microsoft.com/office/drawing/2014/main" id="{FF6D7C7E-6CCE-489A-B0E1-DB230469F7A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257463" y="1832548"/>
              <a:ext cx="43699" cy="75076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7" name="Line 301">
              <a:extLst>
                <a:ext uri="{FF2B5EF4-FFF2-40B4-BE49-F238E27FC236}">
                  <a16:creationId xmlns:a16="http://schemas.microsoft.com/office/drawing/2014/main" id="{BA5BCC8A-5997-45BD-924D-56B40ECB4F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9131222" y="1788116"/>
              <a:ext cx="0" cy="87333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8" name="Line 302">
              <a:extLst>
                <a:ext uri="{FF2B5EF4-FFF2-40B4-BE49-F238E27FC236}">
                  <a16:creationId xmlns:a16="http://schemas.microsoft.com/office/drawing/2014/main" id="{CF3C4745-B53F-43DC-B7E6-6CB4A1C148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8961281" y="1832548"/>
              <a:ext cx="44141" cy="75076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9" name="Line 303">
              <a:extLst>
                <a:ext uri="{FF2B5EF4-FFF2-40B4-BE49-F238E27FC236}">
                  <a16:creationId xmlns:a16="http://schemas.microsoft.com/office/drawing/2014/main" id="{799912C8-DE73-4EDE-B822-BB94BE20BB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8837246" y="1955120"/>
              <a:ext cx="75922" cy="44433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2BD5654E-B2CD-438A-B4BC-970A20C66726}"/>
              </a:ext>
            </a:extLst>
          </p:cNvPr>
          <p:cNvGrpSpPr/>
          <p:nvPr/>
        </p:nvGrpSpPr>
        <p:grpSpPr>
          <a:xfrm>
            <a:off x="6512848" y="5604937"/>
            <a:ext cx="692714" cy="746323"/>
            <a:chOff x="8791339" y="1788116"/>
            <a:chExt cx="679765" cy="732371"/>
          </a:xfrm>
        </p:grpSpPr>
        <p:sp>
          <p:nvSpPr>
            <p:cNvPr id="233" name="Freeform 291">
              <a:extLst>
                <a:ext uri="{FF2B5EF4-FFF2-40B4-BE49-F238E27FC236}">
                  <a16:creationId xmlns:a16="http://schemas.microsoft.com/office/drawing/2014/main" id="{940AF333-1D2E-4839-8B52-4BFB485A88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71191" y="2068501"/>
              <a:ext cx="121386" cy="119508"/>
            </a:xfrm>
            <a:custGeom>
              <a:avLst/>
              <a:gdLst>
                <a:gd name="T0" fmla="*/ 275 w 550"/>
                <a:gd name="T1" fmla="*/ 0 h 545"/>
                <a:gd name="T2" fmla="*/ 303 w 550"/>
                <a:gd name="T3" fmla="*/ 1 h 545"/>
                <a:gd name="T4" fmla="*/ 330 w 550"/>
                <a:gd name="T5" fmla="*/ 5 h 545"/>
                <a:gd name="T6" fmla="*/ 357 w 550"/>
                <a:gd name="T7" fmla="*/ 12 h 545"/>
                <a:gd name="T8" fmla="*/ 382 w 550"/>
                <a:gd name="T9" fmla="*/ 21 h 545"/>
                <a:gd name="T10" fmla="*/ 406 w 550"/>
                <a:gd name="T11" fmla="*/ 32 h 545"/>
                <a:gd name="T12" fmla="*/ 428 w 550"/>
                <a:gd name="T13" fmla="*/ 46 h 545"/>
                <a:gd name="T14" fmla="*/ 450 w 550"/>
                <a:gd name="T15" fmla="*/ 62 h 545"/>
                <a:gd name="T16" fmla="*/ 469 w 550"/>
                <a:gd name="T17" fmla="*/ 79 h 545"/>
                <a:gd name="T18" fmla="*/ 486 w 550"/>
                <a:gd name="T19" fmla="*/ 98 h 545"/>
                <a:gd name="T20" fmla="*/ 503 w 550"/>
                <a:gd name="T21" fmla="*/ 120 h 545"/>
                <a:gd name="T22" fmla="*/ 516 w 550"/>
                <a:gd name="T23" fmla="*/ 142 h 545"/>
                <a:gd name="T24" fmla="*/ 527 w 550"/>
                <a:gd name="T25" fmla="*/ 166 h 545"/>
                <a:gd name="T26" fmla="*/ 537 w 550"/>
                <a:gd name="T27" fmla="*/ 191 h 545"/>
                <a:gd name="T28" fmla="*/ 544 w 550"/>
                <a:gd name="T29" fmla="*/ 217 h 545"/>
                <a:gd name="T30" fmla="*/ 548 w 550"/>
                <a:gd name="T31" fmla="*/ 245 h 545"/>
                <a:gd name="T32" fmla="*/ 550 w 550"/>
                <a:gd name="T33" fmla="*/ 272 h 545"/>
                <a:gd name="T34" fmla="*/ 549 w 550"/>
                <a:gd name="T35" fmla="*/ 286 h 545"/>
                <a:gd name="T36" fmla="*/ 547 w 550"/>
                <a:gd name="T37" fmla="*/ 314 h 545"/>
                <a:gd name="T38" fmla="*/ 541 w 550"/>
                <a:gd name="T39" fmla="*/ 340 h 545"/>
                <a:gd name="T40" fmla="*/ 532 w 550"/>
                <a:gd name="T41" fmla="*/ 365 h 545"/>
                <a:gd name="T42" fmla="*/ 522 w 550"/>
                <a:gd name="T43" fmla="*/ 391 h 545"/>
                <a:gd name="T44" fmla="*/ 510 w 550"/>
                <a:gd name="T45" fmla="*/ 413 h 545"/>
                <a:gd name="T46" fmla="*/ 495 w 550"/>
                <a:gd name="T47" fmla="*/ 436 h 545"/>
                <a:gd name="T48" fmla="*/ 478 w 550"/>
                <a:gd name="T49" fmla="*/ 456 h 545"/>
                <a:gd name="T50" fmla="*/ 460 w 550"/>
                <a:gd name="T51" fmla="*/ 474 h 545"/>
                <a:gd name="T52" fmla="*/ 439 w 550"/>
                <a:gd name="T53" fmla="*/ 490 h 545"/>
                <a:gd name="T54" fmla="*/ 417 w 550"/>
                <a:gd name="T55" fmla="*/ 506 h 545"/>
                <a:gd name="T56" fmla="*/ 393 w 550"/>
                <a:gd name="T57" fmla="*/ 518 h 545"/>
                <a:gd name="T58" fmla="*/ 369 w 550"/>
                <a:gd name="T59" fmla="*/ 528 h 545"/>
                <a:gd name="T60" fmla="*/ 343 w 550"/>
                <a:gd name="T61" fmla="*/ 536 h 545"/>
                <a:gd name="T62" fmla="*/ 317 w 550"/>
                <a:gd name="T63" fmla="*/ 542 h 545"/>
                <a:gd name="T64" fmla="*/ 289 w 550"/>
                <a:gd name="T65" fmla="*/ 544 h 545"/>
                <a:gd name="T66" fmla="*/ 275 w 550"/>
                <a:gd name="T67" fmla="*/ 545 h 545"/>
                <a:gd name="T68" fmla="*/ 247 w 550"/>
                <a:gd name="T69" fmla="*/ 543 h 545"/>
                <a:gd name="T70" fmla="*/ 220 w 550"/>
                <a:gd name="T71" fmla="*/ 539 h 545"/>
                <a:gd name="T72" fmla="*/ 193 w 550"/>
                <a:gd name="T73" fmla="*/ 533 h 545"/>
                <a:gd name="T74" fmla="*/ 168 w 550"/>
                <a:gd name="T75" fmla="*/ 524 h 545"/>
                <a:gd name="T76" fmla="*/ 144 w 550"/>
                <a:gd name="T77" fmla="*/ 512 h 545"/>
                <a:gd name="T78" fmla="*/ 122 w 550"/>
                <a:gd name="T79" fmla="*/ 499 h 545"/>
                <a:gd name="T80" fmla="*/ 100 w 550"/>
                <a:gd name="T81" fmla="*/ 482 h 545"/>
                <a:gd name="T82" fmla="*/ 81 w 550"/>
                <a:gd name="T83" fmla="*/ 465 h 545"/>
                <a:gd name="T84" fmla="*/ 64 w 550"/>
                <a:gd name="T85" fmla="*/ 446 h 545"/>
                <a:gd name="T86" fmla="*/ 47 w 550"/>
                <a:gd name="T87" fmla="*/ 424 h 545"/>
                <a:gd name="T88" fmla="*/ 34 w 550"/>
                <a:gd name="T89" fmla="*/ 402 h 545"/>
                <a:gd name="T90" fmla="*/ 22 w 550"/>
                <a:gd name="T91" fmla="*/ 379 h 545"/>
                <a:gd name="T92" fmla="*/ 13 w 550"/>
                <a:gd name="T93" fmla="*/ 353 h 545"/>
                <a:gd name="T94" fmla="*/ 6 w 550"/>
                <a:gd name="T95" fmla="*/ 327 h 545"/>
                <a:gd name="T96" fmla="*/ 2 w 550"/>
                <a:gd name="T97" fmla="*/ 300 h 545"/>
                <a:gd name="T98" fmla="*/ 0 w 550"/>
                <a:gd name="T99" fmla="*/ 272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0" h="545">
                  <a:moveTo>
                    <a:pt x="275" y="0"/>
                  </a:moveTo>
                  <a:lnTo>
                    <a:pt x="275" y="0"/>
                  </a:lnTo>
                  <a:lnTo>
                    <a:pt x="289" y="0"/>
                  </a:lnTo>
                  <a:lnTo>
                    <a:pt x="303" y="1"/>
                  </a:lnTo>
                  <a:lnTo>
                    <a:pt x="317" y="3"/>
                  </a:lnTo>
                  <a:lnTo>
                    <a:pt x="330" y="5"/>
                  </a:lnTo>
                  <a:lnTo>
                    <a:pt x="343" y="8"/>
                  </a:lnTo>
                  <a:lnTo>
                    <a:pt x="357" y="12"/>
                  </a:lnTo>
                  <a:lnTo>
                    <a:pt x="369" y="16"/>
                  </a:lnTo>
                  <a:lnTo>
                    <a:pt x="382" y="21"/>
                  </a:lnTo>
                  <a:lnTo>
                    <a:pt x="393" y="26"/>
                  </a:lnTo>
                  <a:lnTo>
                    <a:pt x="406" y="32"/>
                  </a:lnTo>
                  <a:lnTo>
                    <a:pt x="417" y="38"/>
                  </a:lnTo>
                  <a:lnTo>
                    <a:pt x="428" y="46"/>
                  </a:lnTo>
                  <a:lnTo>
                    <a:pt x="439" y="54"/>
                  </a:lnTo>
                  <a:lnTo>
                    <a:pt x="450" y="62"/>
                  </a:lnTo>
                  <a:lnTo>
                    <a:pt x="460" y="70"/>
                  </a:lnTo>
                  <a:lnTo>
                    <a:pt x="469" y="79"/>
                  </a:lnTo>
                  <a:lnTo>
                    <a:pt x="478" y="89"/>
                  </a:lnTo>
                  <a:lnTo>
                    <a:pt x="486" y="98"/>
                  </a:lnTo>
                  <a:lnTo>
                    <a:pt x="495" y="109"/>
                  </a:lnTo>
                  <a:lnTo>
                    <a:pt x="503" y="120"/>
                  </a:lnTo>
                  <a:lnTo>
                    <a:pt x="510" y="131"/>
                  </a:lnTo>
                  <a:lnTo>
                    <a:pt x="516" y="142"/>
                  </a:lnTo>
                  <a:lnTo>
                    <a:pt x="522" y="154"/>
                  </a:lnTo>
                  <a:lnTo>
                    <a:pt x="527" y="166"/>
                  </a:lnTo>
                  <a:lnTo>
                    <a:pt x="532" y="179"/>
                  </a:lnTo>
                  <a:lnTo>
                    <a:pt x="537" y="191"/>
                  </a:lnTo>
                  <a:lnTo>
                    <a:pt x="541" y="204"/>
                  </a:lnTo>
                  <a:lnTo>
                    <a:pt x="544" y="217"/>
                  </a:lnTo>
                  <a:lnTo>
                    <a:pt x="547" y="230"/>
                  </a:lnTo>
                  <a:lnTo>
                    <a:pt x="548" y="245"/>
                  </a:lnTo>
                  <a:lnTo>
                    <a:pt x="549" y="258"/>
                  </a:lnTo>
                  <a:lnTo>
                    <a:pt x="550" y="272"/>
                  </a:lnTo>
                  <a:lnTo>
                    <a:pt x="550" y="272"/>
                  </a:lnTo>
                  <a:lnTo>
                    <a:pt x="549" y="286"/>
                  </a:lnTo>
                  <a:lnTo>
                    <a:pt x="548" y="300"/>
                  </a:lnTo>
                  <a:lnTo>
                    <a:pt x="547" y="314"/>
                  </a:lnTo>
                  <a:lnTo>
                    <a:pt x="544" y="327"/>
                  </a:lnTo>
                  <a:lnTo>
                    <a:pt x="541" y="340"/>
                  </a:lnTo>
                  <a:lnTo>
                    <a:pt x="537" y="353"/>
                  </a:lnTo>
                  <a:lnTo>
                    <a:pt x="532" y="365"/>
                  </a:lnTo>
                  <a:lnTo>
                    <a:pt x="527" y="379"/>
                  </a:lnTo>
                  <a:lnTo>
                    <a:pt x="522" y="391"/>
                  </a:lnTo>
                  <a:lnTo>
                    <a:pt x="516" y="402"/>
                  </a:lnTo>
                  <a:lnTo>
                    <a:pt x="510" y="413"/>
                  </a:lnTo>
                  <a:lnTo>
                    <a:pt x="503" y="424"/>
                  </a:lnTo>
                  <a:lnTo>
                    <a:pt x="495" y="436"/>
                  </a:lnTo>
                  <a:lnTo>
                    <a:pt x="486" y="446"/>
                  </a:lnTo>
                  <a:lnTo>
                    <a:pt x="478" y="456"/>
                  </a:lnTo>
                  <a:lnTo>
                    <a:pt x="469" y="465"/>
                  </a:lnTo>
                  <a:lnTo>
                    <a:pt x="460" y="474"/>
                  </a:lnTo>
                  <a:lnTo>
                    <a:pt x="450" y="482"/>
                  </a:lnTo>
                  <a:lnTo>
                    <a:pt x="439" y="490"/>
                  </a:lnTo>
                  <a:lnTo>
                    <a:pt x="428" y="499"/>
                  </a:lnTo>
                  <a:lnTo>
                    <a:pt x="417" y="506"/>
                  </a:lnTo>
                  <a:lnTo>
                    <a:pt x="406" y="512"/>
                  </a:lnTo>
                  <a:lnTo>
                    <a:pt x="393" y="518"/>
                  </a:lnTo>
                  <a:lnTo>
                    <a:pt x="382" y="524"/>
                  </a:lnTo>
                  <a:lnTo>
                    <a:pt x="369" y="528"/>
                  </a:lnTo>
                  <a:lnTo>
                    <a:pt x="357" y="533"/>
                  </a:lnTo>
                  <a:lnTo>
                    <a:pt x="343" y="536"/>
                  </a:lnTo>
                  <a:lnTo>
                    <a:pt x="330" y="539"/>
                  </a:lnTo>
                  <a:lnTo>
                    <a:pt x="317" y="542"/>
                  </a:lnTo>
                  <a:lnTo>
                    <a:pt x="303" y="543"/>
                  </a:lnTo>
                  <a:lnTo>
                    <a:pt x="289" y="544"/>
                  </a:lnTo>
                  <a:lnTo>
                    <a:pt x="275" y="545"/>
                  </a:lnTo>
                  <a:lnTo>
                    <a:pt x="275" y="545"/>
                  </a:lnTo>
                  <a:lnTo>
                    <a:pt x="261" y="544"/>
                  </a:lnTo>
                  <a:lnTo>
                    <a:pt x="247" y="543"/>
                  </a:lnTo>
                  <a:lnTo>
                    <a:pt x="233" y="542"/>
                  </a:lnTo>
                  <a:lnTo>
                    <a:pt x="220" y="539"/>
                  </a:lnTo>
                  <a:lnTo>
                    <a:pt x="207" y="536"/>
                  </a:lnTo>
                  <a:lnTo>
                    <a:pt x="193" y="533"/>
                  </a:lnTo>
                  <a:lnTo>
                    <a:pt x="181" y="528"/>
                  </a:lnTo>
                  <a:lnTo>
                    <a:pt x="168" y="524"/>
                  </a:lnTo>
                  <a:lnTo>
                    <a:pt x="157" y="518"/>
                  </a:lnTo>
                  <a:lnTo>
                    <a:pt x="144" y="512"/>
                  </a:lnTo>
                  <a:lnTo>
                    <a:pt x="133" y="506"/>
                  </a:lnTo>
                  <a:lnTo>
                    <a:pt x="122" y="499"/>
                  </a:lnTo>
                  <a:lnTo>
                    <a:pt x="111" y="490"/>
                  </a:lnTo>
                  <a:lnTo>
                    <a:pt x="100" y="482"/>
                  </a:lnTo>
                  <a:lnTo>
                    <a:pt x="90" y="474"/>
                  </a:lnTo>
                  <a:lnTo>
                    <a:pt x="81" y="465"/>
                  </a:lnTo>
                  <a:lnTo>
                    <a:pt x="72" y="456"/>
                  </a:lnTo>
                  <a:lnTo>
                    <a:pt x="64" y="446"/>
                  </a:lnTo>
                  <a:lnTo>
                    <a:pt x="55" y="436"/>
                  </a:lnTo>
                  <a:lnTo>
                    <a:pt x="47" y="424"/>
                  </a:lnTo>
                  <a:lnTo>
                    <a:pt x="40" y="413"/>
                  </a:lnTo>
                  <a:lnTo>
                    <a:pt x="34" y="402"/>
                  </a:lnTo>
                  <a:lnTo>
                    <a:pt x="28" y="391"/>
                  </a:lnTo>
                  <a:lnTo>
                    <a:pt x="22" y="379"/>
                  </a:lnTo>
                  <a:lnTo>
                    <a:pt x="18" y="365"/>
                  </a:lnTo>
                  <a:lnTo>
                    <a:pt x="13" y="353"/>
                  </a:lnTo>
                  <a:lnTo>
                    <a:pt x="9" y="340"/>
                  </a:lnTo>
                  <a:lnTo>
                    <a:pt x="6" y="327"/>
                  </a:lnTo>
                  <a:lnTo>
                    <a:pt x="3" y="314"/>
                  </a:lnTo>
                  <a:lnTo>
                    <a:pt x="2" y="300"/>
                  </a:lnTo>
                  <a:lnTo>
                    <a:pt x="1" y="286"/>
                  </a:lnTo>
                  <a:lnTo>
                    <a:pt x="0" y="272"/>
                  </a:lnTo>
                </a:path>
              </a:pathLst>
            </a:cu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" name="Freeform 292">
              <a:extLst>
                <a:ext uri="{FF2B5EF4-FFF2-40B4-BE49-F238E27FC236}">
                  <a16:creationId xmlns:a16="http://schemas.microsoft.com/office/drawing/2014/main" id="{F702D9BB-F269-4425-BB94-9385A2F787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936563" y="1936735"/>
              <a:ext cx="390643" cy="514805"/>
            </a:xfrm>
            <a:custGeom>
              <a:avLst/>
              <a:gdLst>
                <a:gd name="T0" fmla="*/ 1 w 1768"/>
                <a:gd name="T1" fmla="*/ 1523 h 2357"/>
                <a:gd name="T2" fmla="*/ 18 w 1768"/>
                <a:gd name="T3" fmla="*/ 1655 h 2357"/>
                <a:gd name="T4" fmla="*/ 54 w 1768"/>
                <a:gd name="T5" fmla="*/ 1780 h 2357"/>
                <a:gd name="T6" fmla="*/ 107 w 1768"/>
                <a:gd name="T7" fmla="*/ 1897 h 2357"/>
                <a:gd name="T8" fmla="*/ 175 w 1768"/>
                <a:gd name="T9" fmla="*/ 2003 h 2357"/>
                <a:gd name="T10" fmla="*/ 259 w 1768"/>
                <a:gd name="T11" fmla="*/ 2099 h 2357"/>
                <a:gd name="T12" fmla="*/ 355 w 1768"/>
                <a:gd name="T13" fmla="*/ 2182 h 2357"/>
                <a:gd name="T14" fmla="*/ 462 w 1768"/>
                <a:gd name="T15" fmla="*/ 2250 h 2357"/>
                <a:gd name="T16" fmla="*/ 580 w 1768"/>
                <a:gd name="T17" fmla="*/ 2303 h 2357"/>
                <a:gd name="T18" fmla="*/ 706 w 1768"/>
                <a:gd name="T19" fmla="*/ 2338 h 2357"/>
                <a:gd name="T20" fmla="*/ 838 w 1768"/>
                <a:gd name="T21" fmla="*/ 2356 h 2357"/>
                <a:gd name="T22" fmla="*/ 930 w 1768"/>
                <a:gd name="T23" fmla="*/ 2356 h 2357"/>
                <a:gd name="T24" fmla="*/ 1062 w 1768"/>
                <a:gd name="T25" fmla="*/ 2338 h 2357"/>
                <a:gd name="T26" fmla="*/ 1188 w 1768"/>
                <a:gd name="T27" fmla="*/ 2303 h 2357"/>
                <a:gd name="T28" fmla="*/ 1306 w 1768"/>
                <a:gd name="T29" fmla="*/ 2250 h 2357"/>
                <a:gd name="T30" fmla="*/ 1413 w 1768"/>
                <a:gd name="T31" fmla="*/ 2182 h 2357"/>
                <a:gd name="T32" fmla="*/ 1509 w 1768"/>
                <a:gd name="T33" fmla="*/ 2099 h 2357"/>
                <a:gd name="T34" fmla="*/ 1593 w 1768"/>
                <a:gd name="T35" fmla="*/ 2003 h 2357"/>
                <a:gd name="T36" fmla="*/ 1661 w 1768"/>
                <a:gd name="T37" fmla="*/ 1897 h 2357"/>
                <a:gd name="T38" fmla="*/ 1714 w 1768"/>
                <a:gd name="T39" fmla="*/ 1780 h 2357"/>
                <a:gd name="T40" fmla="*/ 1750 w 1768"/>
                <a:gd name="T41" fmla="*/ 1655 h 2357"/>
                <a:gd name="T42" fmla="*/ 1767 w 1768"/>
                <a:gd name="T43" fmla="*/ 1523 h 2357"/>
                <a:gd name="T44" fmla="*/ 1767 w 1768"/>
                <a:gd name="T45" fmla="*/ 1450 h 2357"/>
                <a:gd name="T46" fmla="*/ 1761 w 1768"/>
                <a:gd name="T47" fmla="*/ 1369 h 2357"/>
                <a:gd name="T48" fmla="*/ 1748 w 1768"/>
                <a:gd name="T49" fmla="*/ 1290 h 2357"/>
                <a:gd name="T50" fmla="*/ 1728 w 1768"/>
                <a:gd name="T51" fmla="*/ 1214 h 2357"/>
                <a:gd name="T52" fmla="*/ 1701 w 1768"/>
                <a:gd name="T53" fmla="*/ 1141 h 2357"/>
                <a:gd name="T54" fmla="*/ 1668 w 1768"/>
                <a:gd name="T55" fmla="*/ 1071 h 2357"/>
                <a:gd name="T56" fmla="*/ 1630 w 1768"/>
                <a:gd name="T57" fmla="*/ 1005 h 2357"/>
                <a:gd name="T58" fmla="*/ 1585 w 1768"/>
                <a:gd name="T59" fmla="*/ 942 h 2357"/>
                <a:gd name="T60" fmla="*/ 1536 w 1768"/>
                <a:gd name="T61" fmla="*/ 884 h 2357"/>
                <a:gd name="T62" fmla="*/ 1480 w 1768"/>
                <a:gd name="T63" fmla="*/ 829 h 2357"/>
                <a:gd name="T64" fmla="*/ 1422 w 1768"/>
                <a:gd name="T65" fmla="*/ 780 h 2357"/>
                <a:gd name="T66" fmla="*/ 381 w 1768"/>
                <a:gd name="T67" fmla="*/ 0 h 2357"/>
                <a:gd name="T68" fmla="*/ 359 w 1768"/>
                <a:gd name="T69" fmla="*/ 770 h 2357"/>
                <a:gd name="T70" fmla="*/ 298 w 1768"/>
                <a:gd name="T71" fmla="*/ 819 h 2357"/>
                <a:gd name="T72" fmla="*/ 242 w 1768"/>
                <a:gd name="T73" fmla="*/ 874 h 2357"/>
                <a:gd name="T74" fmla="*/ 191 w 1768"/>
                <a:gd name="T75" fmla="*/ 933 h 2357"/>
                <a:gd name="T76" fmla="*/ 145 w 1768"/>
                <a:gd name="T77" fmla="*/ 996 h 2357"/>
                <a:gd name="T78" fmla="*/ 104 w 1768"/>
                <a:gd name="T79" fmla="*/ 1064 h 2357"/>
                <a:gd name="T80" fmla="*/ 70 w 1768"/>
                <a:gd name="T81" fmla="*/ 1135 h 2357"/>
                <a:gd name="T82" fmla="*/ 41 w 1768"/>
                <a:gd name="T83" fmla="*/ 1209 h 2357"/>
                <a:gd name="T84" fmla="*/ 21 w 1768"/>
                <a:gd name="T85" fmla="*/ 1286 h 2357"/>
                <a:gd name="T86" fmla="*/ 7 w 1768"/>
                <a:gd name="T87" fmla="*/ 1366 h 2357"/>
                <a:gd name="T88" fmla="*/ 1 w 1768"/>
                <a:gd name="T89" fmla="*/ 145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8" h="2357">
                  <a:moveTo>
                    <a:pt x="0" y="1477"/>
                  </a:moveTo>
                  <a:lnTo>
                    <a:pt x="0" y="1477"/>
                  </a:lnTo>
                  <a:lnTo>
                    <a:pt x="1" y="1523"/>
                  </a:lnTo>
                  <a:lnTo>
                    <a:pt x="5" y="1567"/>
                  </a:lnTo>
                  <a:lnTo>
                    <a:pt x="10" y="1611"/>
                  </a:lnTo>
                  <a:lnTo>
                    <a:pt x="18" y="1655"/>
                  </a:lnTo>
                  <a:lnTo>
                    <a:pt x="28" y="1696"/>
                  </a:lnTo>
                  <a:lnTo>
                    <a:pt x="39" y="1739"/>
                  </a:lnTo>
                  <a:lnTo>
                    <a:pt x="54" y="1780"/>
                  </a:lnTo>
                  <a:lnTo>
                    <a:pt x="69" y="1819"/>
                  </a:lnTo>
                  <a:lnTo>
                    <a:pt x="87" y="1858"/>
                  </a:lnTo>
                  <a:lnTo>
                    <a:pt x="107" y="1897"/>
                  </a:lnTo>
                  <a:lnTo>
                    <a:pt x="128" y="1933"/>
                  </a:lnTo>
                  <a:lnTo>
                    <a:pt x="151" y="1969"/>
                  </a:lnTo>
                  <a:lnTo>
                    <a:pt x="175" y="2003"/>
                  </a:lnTo>
                  <a:lnTo>
                    <a:pt x="202" y="2037"/>
                  </a:lnTo>
                  <a:lnTo>
                    <a:pt x="229" y="2068"/>
                  </a:lnTo>
                  <a:lnTo>
                    <a:pt x="259" y="2099"/>
                  </a:lnTo>
                  <a:lnTo>
                    <a:pt x="290" y="2128"/>
                  </a:lnTo>
                  <a:lnTo>
                    <a:pt x="321" y="2156"/>
                  </a:lnTo>
                  <a:lnTo>
                    <a:pt x="355" y="2182"/>
                  </a:lnTo>
                  <a:lnTo>
                    <a:pt x="390" y="2206"/>
                  </a:lnTo>
                  <a:lnTo>
                    <a:pt x="425" y="2230"/>
                  </a:lnTo>
                  <a:lnTo>
                    <a:pt x="462" y="2250"/>
                  </a:lnTo>
                  <a:lnTo>
                    <a:pt x="501" y="2269"/>
                  </a:lnTo>
                  <a:lnTo>
                    <a:pt x="540" y="2288"/>
                  </a:lnTo>
                  <a:lnTo>
                    <a:pt x="580" y="2303"/>
                  </a:lnTo>
                  <a:lnTo>
                    <a:pt x="622" y="2317"/>
                  </a:lnTo>
                  <a:lnTo>
                    <a:pt x="663" y="2329"/>
                  </a:lnTo>
                  <a:lnTo>
                    <a:pt x="706" y="2338"/>
                  </a:lnTo>
                  <a:lnTo>
                    <a:pt x="749" y="2347"/>
                  </a:lnTo>
                  <a:lnTo>
                    <a:pt x="793" y="2352"/>
                  </a:lnTo>
                  <a:lnTo>
                    <a:pt x="838" y="2356"/>
                  </a:lnTo>
                  <a:lnTo>
                    <a:pt x="884" y="2357"/>
                  </a:lnTo>
                  <a:lnTo>
                    <a:pt x="884" y="2357"/>
                  </a:lnTo>
                  <a:lnTo>
                    <a:pt x="930" y="2356"/>
                  </a:lnTo>
                  <a:lnTo>
                    <a:pt x="975" y="2352"/>
                  </a:lnTo>
                  <a:lnTo>
                    <a:pt x="1019" y="2347"/>
                  </a:lnTo>
                  <a:lnTo>
                    <a:pt x="1062" y="2338"/>
                  </a:lnTo>
                  <a:lnTo>
                    <a:pt x="1105" y="2329"/>
                  </a:lnTo>
                  <a:lnTo>
                    <a:pt x="1146" y="2317"/>
                  </a:lnTo>
                  <a:lnTo>
                    <a:pt x="1188" y="2303"/>
                  </a:lnTo>
                  <a:lnTo>
                    <a:pt x="1228" y="2288"/>
                  </a:lnTo>
                  <a:lnTo>
                    <a:pt x="1267" y="2269"/>
                  </a:lnTo>
                  <a:lnTo>
                    <a:pt x="1306" y="2250"/>
                  </a:lnTo>
                  <a:lnTo>
                    <a:pt x="1343" y="2230"/>
                  </a:lnTo>
                  <a:lnTo>
                    <a:pt x="1378" y="2206"/>
                  </a:lnTo>
                  <a:lnTo>
                    <a:pt x="1413" y="2182"/>
                  </a:lnTo>
                  <a:lnTo>
                    <a:pt x="1447" y="2156"/>
                  </a:lnTo>
                  <a:lnTo>
                    <a:pt x="1478" y="2128"/>
                  </a:lnTo>
                  <a:lnTo>
                    <a:pt x="1509" y="2099"/>
                  </a:lnTo>
                  <a:lnTo>
                    <a:pt x="1539" y="2068"/>
                  </a:lnTo>
                  <a:lnTo>
                    <a:pt x="1566" y="2037"/>
                  </a:lnTo>
                  <a:lnTo>
                    <a:pt x="1593" y="2003"/>
                  </a:lnTo>
                  <a:lnTo>
                    <a:pt x="1617" y="1969"/>
                  </a:lnTo>
                  <a:lnTo>
                    <a:pt x="1640" y="1933"/>
                  </a:lnTo>
                  <a:lnTo>
                    <a:pt x="1661" y="1897"/>
                  </a:lnTo>
                  <a:lnTo>
                    <a:pt x="1681" y="1858"/>
                  </a:lnTo>
                  <a:lnTo>
                    <a:pt x="1699" y="1819"/>
                  </a:lnTo>
                  <a:lnTo>
                    <a:pt x="1714" y="1780"/>
                  </a:lnTo>
                  <a:lnTo>
                    <a:pt x="1729" y="1739"/>
                  </a:lnTo>
                  <a:lnTo>
                    <a:pt x="1740" y="1696"/>
                  </a:lnTo>
                  <a:lnTo>
                    <a:pt x="1750" y="1655"/>
                  </a:lnTo>
                  <a:lnTo>
                    <a:pt x="1758" y="1611"/>
                  </a:lnTo>
                  <a:lnTo>
                    <a:pt x="1763" y="1567"/>
                  </a:lnTo>
                  <a:lnTo>
                    <a:pt x="1767" y="1523"/>
                  </a:lnTo>
                  <a:lnTo>
                    <a:pt x="1768" y="1477"/>
                  </a:lnTo>
                  <a:lnTo>
                    <a:pt x="1768" y="1477"/>
                  </a:lnTo>
                  <a:lnTo>
                    <a:pt x="1767" y="1450"/>
                  </a:lnTo>
                  <a:lnTo>
                    <a:pt x="1766" y="1422"/>
                  </a:lnTo>
                  <a:lnTo>
                    <a:pt x="1764" y="1396"/>
                  </a:lnTo>
                  <a:lnTo>
                    <a:pt x="1761" y="1369"/>
                  </a:lnTo>
                  <a:lnTo>
                    <a:pt x="1758" y="1342"/>
                  </a:lnTo>
                  <a:lnTo>
                    <a:pt x="1753" y="1317"/>
                  </a:lnTo>
                  <a:lnTo>
                    <a:pt x="1748" y="1290"/>
                  </a:lnTo>
                  <a:lnTo>
                    <a:pt x="1742" y="1265"/>
                  </a:lnTo>
                  <a:lnTo>
                    <a:pt x="1736" y="1239"/>
                  </a:lnTo>
                  <a:lnTo>
                    <a:pt x="1728" y="1214"/>
                  </a:lnTo>
                  <a:lnTo>
                    <a:pt x="1719" y="1190"/>
                  </a:lnTo>
                  <a:lnTo>
                    <a:pt x="1710" y="1165"/>
                  </a:lnTo>
                  <a:lnTo>
                    <a:pt x="1701" y="1141"/>
                  </a:lnTo>
                  <a:lnTo>
                    <a:pt x="1691" y="1117"/>
                  </a:lnTo>
                  <a:lnTo>
                    <a:pt x="1680" y="1094"/>
                  </a:lnTo>
                  <a:lnTo>
                    <a:pt x="1668" y="1071"/>
                  </a:lnTo>
                  <a:lnTo>
                    <a:pt x="1656" y="1048"/>
                  </a:lnTo>
                  <a:lnTo>
                    <a:pt x="1643" y="1026"/>
                  </a:lnTo>
                  <a:lnTo>
                    <a:pt x="1630" y="1005"/>
                  </a:lnTo>
                  <a:lnTo>
                    <a:pt x="1615" y="983"/>
                  </a:lnTo>
                  <a:lnTo>
                    <a:pt x="1600" y="962"/>
                  </a:lnTo>
                  <a:lnTo>
                    <a:pt x="1585" y="942"/>
                  </a:lnTo>
                  <a:lnTo>
                    <a:pt x="1568" y="922"/>
                  </a:lnTo>
                  <a:lnTo>
                    <a:pt x="1552" y="902"/>
                  </a:lnTo>
                  <a:lnTo>
                    <a:pt x="1536" y="884"/>
                  </a:lnTo>
                  <a:lnTo>
                    <a:pt x="1517" y="865"/>
                  </a:lnTo>
                  <a:lnTo>
                    <a:pt x="1500" y="847"/>
                  </a:lnTo>
                  <a:lnTo>
                    <a:pt x="1480" y="829"/>
                  </a:lnTo>
                  <a:lnTo>
                    <a:pt x="1462" y="813"/>
                  </a:lnTo>
                  <a:lnTo>
                    <a:pt x="1442" y="796"/>
                  </a:lnTo>
                  <a:lnTo>
                    <a:pt x="1422" y="780"/>
                  </a:lnTo>
                  <a:lnTo>
                    <a:pt x="1401" y="765"/>
                  </a:lnTo>
                  <a:lnTo>
                    <a:pt x="1401" y="0"/>
                  </a:lnTo>
                  <a:lnTo>
                    <a:pt x="381" y="0"/>
                  </a:lnTo>
                  <a:lnTo>
                    <a:pt x="381" y="755"/>
                  </a:lnTo>
                  <a:lnTo>
                    <a:pt x="381" y="755"/>
                  </a:lnTo>
                  <a:lnTo>
                    <a:pt x="359" y="770"/>
                  </a:lnTo>
                  <a:lnTo>
                    <a:pt x="339" y="786"/>
                  </a:lnTo>
                  <a:lnTo>
                    <a:pt x="318" y="803"/>
                  </a:lnTo>
                  <a:lnTo>
                    <a:pt x="298" y="819"/>
                  </a:lnTo>
                  <a:lnTo>
                    <a:pt x="278" y="837"/>
                  </a:lnTo>
                  <a:lnTo>
                    <a:pt x="260" y="855"/>
                  </a:lnTo>
                  <a:lnTo>
                    <a:pt x="242" y="874"/>
                  </a:lnTo>
                  <a:lnTo>
                    <a:pt x="224" y="893"/>
                  </a:lnTo>
                  <a:lnTo>
                    <a:pt x="207" y="912"/>
                  </a:lnTo>
                  <a:lnTo>
                    <a:pt x="191" y="933"/>
                  </a:lnTo>
                  <a:lnTo>
                    <a:pt x="174" y="953"/>
                  </a:lnTo>
                  <a:lnTo>
                    <a:pt x="159" y="974"/>
                  </a:lnTo>
                  <a:lnTo>
                    <a:pt x="145" y="996"/>
                  </a:lnTo>
                  <a:lnTo>
                    <a:pt x="130" y="1018"/>
                  </a:lnTo>
                  <a:lnTo>
                    <a:pt x="117" y="1040"/>
                  </a:lnTo>
                  <a:lnTo>
                    <a:pt x="104" y="1064"/>
                  </a:lnTo>
                  <a:lnTo>
                    <a:pt x="92" y="1087"/>
                  </a:lnTo>
                  <a:lnTo>
                    <a:pt x="80" y="1110"/>
                  </a:lnTo>
                  <a:lnTo>
                    <a:pt x="70" y="1135"/>
                  </a:lnTo>
                  <a:lnTo>
                    <a:pt x="60" y="1159"/>
                  </a:lnTo>
                  <a:lnTo>
                    <a:pt x="51" y="1183"/>
                  </a:lnTo>
                  <a:lnTo>
                    <a:pt x="41" y="1209"/>
                  </a:lnTo>
                  <a:lnTo>
                    <a:pt x="34" y="1234"/>
                  </a:lnTo>
                  <a:lnTo>
                    <a:pt x="27" y="1261"/>
                  </a:lnTo>
                  <a:lnTo>
                    <a:pt x="21" y="1286"/>
                  </a:lnTo>
                  <a:lnTo>
                    <a:pt x="15" y="1312"/>
                  </a:lnTo>
                  <a:lnTo>
                    <a:pt x="11" y="1340"/>
                  </a:lnTo>
                  <a:lnTo>
                    <a:pt x="7" y="1366"/>
                  </a:lnTo>
                  <a:lnTo>
                    <a:pt x="4" y="1394"/>
                  </a:lnTo>
                  <a:lnTo>
                    <a:pt x="2" y="1421"/>
                  </a:lnTo>
                  <a:lnTo>
                    <a:pt x="1" y="1450"/>
                  </a:lnTo>
                  <a:lnTo>
                    <a:pt x="0" y="1477"/>
                  </a:lnTo>
                  <a:lnTo>
                    <a:pt x="0" y="1477"/>
                  </a:lnTo>
                  <a:close/>
                </a:path>
              </a:pathLst>
            </a:cu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5" name="Line 293">
              <a:extLst>
                <a:ext uri="{FF2B5EF4-FFF2-40B4-BE49-F238E27FC236}">
                  <a16:creationId xmlns:a16="http://schemas.microsoft.com/office/drawing/2014/main" id="{AE78161E-99EF-4847-A8AA-BBC82412CB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9131664" y="2188008"/>
              <a:ext cx="0" cy="133298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6" name="Line 294">
              <a:extLst>
                <a:ext uri="{FF2B5EF4-FFF2-40B4-BE49-F238E27FC236}">
                  <a16:creationId xmlns:a16="http://schemas.microsoft.com/office/drawing/2014/main" id="{4D28E98C-890B-49A9-B758-27B5A0F737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071191" y="2330499"/>
              <a:ext cx="171706" cy="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7" name="Line 295">
              <a:extLst>
                <a:ext uri="{FF2B5EF4-FFF2-40B4-BE49-F238E27FC236}">
                  <a16:creationId xmlns:a16="http://schemas.microsoft.com/office/drawing/2014/main" id="{52C18F07-DE30-405B-BDE7-39664BFE10F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9017781" y="2391786"/>
              <a:ext cx="225116" cy="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8" name="Freeform 296">
              <a:extLst>
                <a:ext uri="{FF2B5EF4-FFF2-40B4-BE49-F238E27FC236}">
                  <a16:creationId xmlns:a16="http://schemas.microsoft.com/office/drawing/2014/main" id="{303D2BAF-245B-4479-A7FC-67D5B1482A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62363" y="2451539"/>
              <a:ext cx="139042" cy="68948"/>
            </a:xfrm>
            <a:custGeom>
              <a:avLst/>
              <a:gdLst>
                <a:gd name="T0" fmla="*/ 0 w 632"/>
                <a:gd name="T1" fmla="*/ 314 h 314"/>
                <a:gd name="T2" fmla="*/ 1 w 632"/>
                <a:gd name="T3" fmla="*/ 283 h 314"/>
                <a:gd name="T4" fmla="*/ 7 w 632"/>
                <a:gd name="T5" fmla="*/ 251 h 314"/>
                <a:gd name="T6" fmla="*/ 14 w 632"/>
                <a:gd name="T7" fmla="*/ 221 h 314"/>
                <a:gd name="T8" fmla="*/ 25 w 632"/>
                <a:gd name="T9" fmla="*/ 192 h 314"/>
                <a:gd name="T10" fmla="*/ 38 w 632"/>
                <a:gd name="T11" fmla="*/ 165 h 314"/>
                <a:gd name="T12" fmla="*/ 54 w 632"/>
                <a:gd name="T13" fmla="*/ 138 h 314"/>
                <a:gd name="T14" fmla="*/ 72 w 632"/>
                <a:gd name="T15" fmla="*/ 114 h 314"/>
                <a:gd name="T16" fmla="*/ 92 w 632"/>
                <a:gd name="T17" fmla="*/ 92 h 314"/>
                <a:gd name="T18" fmla="*/ 115 w 632"/>
                <a:gd name="T19" fmla="*/ 71 h 314"/>
                <a:gd name="T20" fmla="*/ 139 w 632"/>
                <a:gd name="T21" fmla="*/ 54 h 314"/>
                <a:gd name="T22" fmla="*/ 165 w 632"/>
                <a:gd name="T23" fmla="*/ 38 h 314"/>
                <a:gd name="T24" fmla="*/ 193 w 632"/>
                <a:gd name="T25" fmla="*/ 25 h 314"/>
                <a:gd name="T26" fmla="*/ 222 w 632"/>
                <a:gd name="T27" fmla="*/ 14 h 314"/>
                <a:gd name="T28" fmla="*/ 253 w 632"/>
                <a:gd name="T29" fmla="*/ 6 h 314"/>
                <a:gd name="T30" fmla="*/ 283 w 632"/>
                <a:gd name="T31" fmla="*/ 1 h 314"/>
                <a:gd name="T32" fmla="*/ 316 w 632"/>
                <a:gd name="T33" fmla="*/ 0 h 314"/>
                <a:gd name="T34" fmla="*/ 332 w 632"/>
                <a:gd name="T35" fmla="*/ 0 h 314"/>
                <a:gd name="T36" fmla="*/ 364 w 632"/>
                <a:gd name="T37" fmla="*/ 3 h 314"/>
                <a:gd name="T38" fmla="*/ 395 w 632"/>
                <a:gd name="T39" fmla="*/ 9 h 314"/>
                <a:gd name="T40" fmla="*/ 424 w 632"/>
                <a:gd name="T41" fmla="*/ 20 h 314"/>
                <a:gd name="T42" fmla="*/ 453 w 632"/>
                <a:gd name="T43" fmla="*/ 31 h 314"/>
                <a:gd name="T44" fmla="*/ 479 w 632"/>
                <a:gd name="T45" fmla="*/ 46 h 314"/>
                <a:gd name="T46" fmla="*/ 505 w 632"/>
                <a:gd name="T47" fmla="*/ 62 h 314"/>
                <a:gd name="T48" fmla="*/ 528 w 632"/>
                <a:gd name="T49" fmla="*/ 82 h 314"/>
                <a:gd name="T50" fmla="*/ 550 w 632"/>
                <a:gd name="T51" fmla="*/ 103 h 314"/>
                <a:gd name="T52" fmla="*/ 569 w 632"/>
                <a:gd name="T53" fmla="*/ 126 h 314"/>
                <a:gd name="T54" fmla="*/ 587 w 632"/>
                <a:gd name="T55" fmla="*/ 152 h 314"/>
                <a:gd name="T56" fmla="*/ 601 w 632"/>
                <a:gd name="T57" fmla="*/ 178 h 314"/>
                <a:gd name="T58" fmla="*/ 613 w 632"/>
                <a:gd name="T59" fmla="*/ 206 h 314"/>
                <a:gd name="T60" fmla="*/ 622 w 632"/>
                <a:gd name="T61" fmla="*/ 236 h 314"/>
                <a:gd name="T62" fmla="*/ 629 w 632"/>
                <a:gd name="T63" fmla="*/ 266 h 314"/>
                <a:gd name="T64" fmla="*/ 632 w 632"/>
                <a:gd name="T65" fmla="*/ 29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2" h="314">
                  <a:moveTo>
                    <a:pt x="0" y="314"/>
                  </a:moveTo>
                  <a:lnTo>
                    <a:pt x="0" y="314"/>
                  </a:lnTo>
                  <a:lnTo>
                    <a:pt x="0" y="298"/>
                  </a:lnTo>
                  <a:lnTo>
                    <a:pt x="1" y="283"/>
                  </a:lnTo>
                  <a:lnTo>
                    <a:pt x="4" y="266"/>
                  </a:lnTo>
                  <a:lnTo>
                    <a:pt x="7" y="251"/>
                  </a:lnTo>
                  <a:lnTo>
                    <a:pt x="10" y="236"/>
                  </a:lnTo>
                  <a:lnTo>
                    <a:pt x="14" y="221"/>
                  </a:lnTo>
                  <a:lnTo>
                    <a:pt x="19" y="206"/>
                  </a:lnTo>
                  <a:lnTo>
                    <a:pt x="25" y="192"/>
                  </a:lnTo>
                  <a:lnTo>
                    <a:pt x="31" y="178"/>
                  </a:lnTo>
                  <a:lnTo>
                    <a:pt x="38" y="165"/>
                  </a:lnTo>
                  <a:lnTo>
                    <a:pt x="45" y="152"/>
                  </a:lnTo>
                  <a:lnTo>
                    <a:pt x="54" y="138"/>
                  </a:lnTo>
                  <a:lnTo>
                    <a:pt x="63" y="126"/>
                  </a:lnTo>
                  <a:lnTo>
                    <a:pt x="72" y="114"/>
                  </a:lnTo>
                  <a:lnTo>
                    <a:pt x="82" y="103"/>
                  </a:lnTo>
                  <a:lnTo>
                    <a:pt x="92" y="92"/>
                  </a:lnTo>
                  <a:lnTo>
                    <a:pt x="104" y="82"/>
                  </a:lnTo>
                  <a:lnTo>
                    <a:pt x="115" y="71"/>
                  </a:lnTo>
                  <a:lnTo>
                    <a:pt x="127" y="62"/>
                  </a:lnTo>
                  <a:lnTo>
                    <a:pt x="139" y="54"/>
                  </a:lnTo>
                  <a:lnTo>
                    <a:pt x="153" y="46"/>
                  </a:lnTo>
                  <a:lnTo>
                    <a:pt x="165" y="38"/>
                  </a:lnTo>
                  <a:lnTo>
                    <a:pt x="179" y="31"/>
                  </a:lnTo>
                  <a:lnTo>
                    <a:pt x="193" y="25"/>
                  </a:lnTo>
                  <a:lnTo>
                    <a:pt x="208" y="20"/>
                  </a:lnTo>
                  <a:lnTo>
                    <a:pt x="222" y="14"/>
                  </a:lnTo>
                  <a:lnTo>
                    <a:pt x="237" y="9"/>
                  </a:lnTo>
                  <a:lnTo>
                    <a:pt x="253" y="6"/>
                  </a:lnTo>
                  <a:lnTo>
                    <a:pt x="268" y="3"/>
                  </a:lnTo>
                  <a:lnTo>
                    <a:pt x="283" y="1"/>
                  </a:lnTo>
                  <a:lnTo>
                    <a:pt x="300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332" y="0"/>
                  </a:lnTo>
                  <a:lnTo>
                    <a:pt x="349" y="1"/>
                  </a:lnTo>
                  <a:lnTo>
                    <a:pt x="364" y="3"/>
                  </a:lnTo>
                  <a:lnTo>
                    <a:pt x="379" y="6"/>
                  </a:lnTo>
                  <a:lnTo>
                    <a:pt x="395" y="9"/>
                  </a:lnTo>
                  <a:lnTo>
                    <a:pt x="410" y="14"/>
                  </a:lnTo>
                  <a:lnTo>
                    <a:pt x="424" y="20"/>
                  </a:lnTo>
                  <a:lnTo>
                    <a:pt x="439" y="25"/>
                  </a:lnTo>
                  <a:lnTo>
                    <a:pt x="453" y="31"/>
                  </a:lnTo>
                  <a:lnTo>
                    <a:pt x="467" y="38"/>
                  </a:lnTo>
                  <a:lnTo>
                    <a:pt x="479" y="46"/>
                  </a:lnTo>
                  <a:lnTo>
                    <a:pt x="493" y="54"/>
                  </a:lnTo>
                  <a:lnTo>
                    <a:pt x="505" y="62"/>
                  </a:lnTo>
                  <a:lnTo>
                    <a:pt x="517" y="71"/>
                  </a:lnTo>
                  <a:lnTo>
                    <a:pt x="528" y="82"/>
                  </a:lnTo>
                  <a:lnTo>
                    <a:pt x="540" y="92"/>
                  </a:lnTo>
                  <a:lnTo>
                    <a:pt x="550" y="103"/>
                  </a:lnTo>
                  <a:lnTo>
                    <a:pt x="560" y="114"/>
                  </a:lnTo>
                  <a:lnTo>
                    <a:pt x="569" y="126"/>
                  </a:lnTo>
                  <a:lnTo>
                    <a:pt x="578" y="138"/>
                  </a:lnTo>
                  <a:lnTo>
                    <a:pt x="587" y="152"/>
                  </a:lnTo>
                  <a:lnTo>
                    <a:pt x="594" y="165"/>
                  </a:lnTo>
                  <a:lnTo>
                    <a:pt x="601" y="178"/>
                  </a:lnTo>
                  <a:lnTo>
                    <a:pt x="607" y="192"/>
                  </a:lnTo>
                  <a:lnTo>
                    <a:pt x="613" y="206"/>
                  </a:lnTo>
                  <a:lnTo>
                    <a:pt x="618" y="221"/>
                  </a:lnTo>
                  <a:lnTo>
                    <a:pt x="622" y="236"/>
                  </a:lnTo>
                  <a:lnTo>
                    <a:pt x="625" y="251"/>
                  </a:lnTo>
                  <a:lnTo>
                    <a:pt x="629" y="266"/>
                  </a:lnTo>
                  <a:lnTo>
                    <a:pt x="631" y="283"/>
                  </a:lnTo>
                  <a:lnTo>
                    <a:pt x="632" y="298"/>
                  </a:lnTo>
                  <a:lnTo>
                    <a:pt x="632" y="314"/>
                  </a:lnTo>
                </a:path>
              </a:pathLst>
            </a:cu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9" name="Line 297">
              <a:extLst>
                <a:ext uri="{FF2B5EF4-FFF2-40B4-BE49-F238E27FC236}">
                  <a16:creationId xmlns:a16="http://schemas.microsoft.com/office/drawing/2014/main" id="{B0B5949E-9C06-494B-A07D-21C3587068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385030" y="2123659"/>
              <a:ext cx="86074" cy="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5" name="Line 298">
              <a:extLst>
                <a:ext uri="{FF2B5EF4-FFF2-40B4-BE49-F238E27FC236}">
                  <a16:creationId xmlns:a16="http://schemas.microsoft.com/office/drawing/2014/main" id="{BCDB6C53-A2D9-43D7-A3AF-B2F0E918C3B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8791339" y="2123659"/>
              <a:ext cx="87840" cy="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6" name="Line 299">
              <a:extLst>
                <a:ext uri="{FF2B5EF4-FFF2-40B4-BE49-F238E27FC236}">
                  <a16:creationId xmlns:a16="http://schemas.microsoft.com/office/drawing/2014/main" id="{EA764E4E-B25D-43E8-8B98-1EA60F6544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350159" y="1955121"/>
              <a:ext cx="75481" cy="4290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7" name="Line 300">
              <a:extLst>
                <a:ext uri="{FF2B5EF4-FFF2-40B4-BE49-F238E27FC236}">
                  <a16:creationId xmlns:a16="http://schemas.microsoft.com/office/drawing/2014/main" id="{223C7998-71AE-424A-AF4C-E341F5748B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257463" y="1832548"/>
              <a:ext cx="43699" cy="75076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9" name="Line 301">
              <a:extLst>
                <a:ext uri="{FF2B5EF4-FFF2-40B4-BE49-F238E27FC236}">
                  <a16:creationId xmlns:a16="http://schemas.microsoft.com/office/drawing/2014/main" id="{7CD3FF87-052B-4597-B45D-6631C64A9D4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9131222" y="1788116"/>
              <a:ext cx="0" cy="87333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0" name="Line 302">
              <a:extLst>
                <a:ext uri="{FF2B5EF4-FFF2-40B4-BE49-F238E27FC236}">
                  <a16:creationId xmlns:a16="http://schemas.microsoft.com/office/drawing/2014/main" id="{EE541CC0-F690-4888-AD76-2A24C4F0B9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8961281" y="1832548"/>
              <a:ext cx="44141" cy="75076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1" name="Line 303">
              <a:extLst>
                <a:ext uri="{FF2B5EF4-FFF2-40B4-BE49-F238E27FC236}">
                  <a16:creationId xmlns:a16="http://schemas.microsoft.com/office/drawing/2014/main" id="{1684C97D-0063-4444-9E83-C2C132866CB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8837246" y="1955120"/>
              <a:ext cx="75922" cy="44433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52" name="Shape 383">
            <a:extLst>
              <a:ext uri="{FF2B5EF4-FFF2-40B4-BE49-F238E27FC236}">
                <a16:creationId xmlns:a16="http://schemas.microsoft.com/office/drawing/2014/main" id="{3D4F0D90-9D1D-4564-A808-07600F6A9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0869" y="3493031"/>
            <a:ext cx="2919458" cy="985465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s-ES_tradnl" sz="2000" dirty="0">
                <a:solidFill>
                  <a:srgbClr val="00A9E0"/>
                </a:solidFill>
                <a:latin typeface="Calibri Light" charset="0"/>
              </a:rPr>
              <a:t>Nouvelle </a:t>
            </a:r>
            <a:r>
              <a:rPr lang="fr-BE" altLang="es-ES_tradnl" sz="2000" dirty="0">
                <a:solidFill>
                  <a:srgbClr val="00A9E0"/>
                </a:solidFill>
                <a:latin typeface="Calibri Light" charset="0"/>
              </a:rPr>
              <a:t>identité</a:t>
            </a:r>
            <a:r>
              <a:rPr lang="en-US" altLang="es-ES_tradnl" sz="2000" dirty="0">
                <a:solidFill>
                  <a:srgbClr val="00A9E0"/>
                </a:solidFill>
                <a:latin typeface="Calibri Light" charset="0"/>
              </a:rPr>
              <a:t> </a:t>
            </a:r>
          </a:p>
          <a:p>
            <a:r>
              <a:rPr lang="en-US" sz="1200" dirty="0">
                <a:solidFill>
                  <a:srgbClr val="323232"/>
                </a:solidFill>
              </a:rPr>
              <a:t>aux couleurs </a:t>
            </a:r>
            <a:r>
              <a:rPr lang="fr-BE" sz="1200" dirty="0">
                <a:solidFill>
                  <a:srgbClr val="323232"/>
                </a:solidFill>
              </a:rPr>
              <a:t>d’UCA</a:t>
            </a:r>
          </a:p>
        </p:txBody>
      </p:sp>
      <p:sp>
        <p:nvSpPr>
          <p:cNvPr id="253" name="Shape 383">
            <a:extLst>
              <a:ext uri="{FF2B5EF4-FFF2-40B4-BE49-F238E27FC236}">
                <a16:creationId xmlns:a16="http://schemas.microsoft.com/office/drawing/2014/main" id="{DB6EEAAD-0F8B-4BE9-A1A3-87BA5CBB3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3983" y="1313474"/>
            <a:ext cx="2500355" cy="985465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s-ES_tradnl" sz="1800" dirty="0">
                <a:solidFill>
                  <a:srgbClr val="00A9E0"/>
                </a:solidFill>
                <a:latin typeface="Calibri Light" charset="0"/>
              </a:rPr>
              <a:t>Nouveau Site internet</a:t>
            </a:r>
          </a:p>
          <a:p>
            <a:r>
              <a:rPr lang="fr-FR" sz="1200" dirty="0">
                <a:solidFill>
                  <a:srgbClr val="323232"/>
                </a:solidFill>
              </a:rPr>
              <a:t>Premier service </a:t>
            </a:r>
            <a:r>
              <a:rPr lang="fr-FR" sz="1200" dirty="0" smtClean="0">
                <a:solidFill>
                  <a:srgbClr val="323232"/>
                </a:solidFill>
              </a:rPr>
              <a:t>à être mis en </a:t>
            </a:r>
            <a:r>
              <a:rPr lang="fr-FR" sz="1200" dirty="0">
                <a:solidFill>
                  <a:srgbClr val="323232"/>
                </a:solidFill>
              </a:rPr>
              <a:t>ligne sur le nouveau site </a:t>
            </a:r>
            <a:r>
              <a:rPr lang="fr-FR" sz="1200" dirty="0" smtClean="0">
                <a:solidFill>
                  <a:srgbClr val="323232"/>
                </a:solidFill>
              </a:rPr>
              <a:t>UCA en février 2020</a:t>
            </a:r>
            <a:endParaRPr lang="en-US" sz="1200" dirty="0">
              <a:solidFill>
                <a:srgbClr val="323232"/>
              </a:solidFill>
            </a:endParaRPr>
          </a:p>
        </p:txBody>
      </p: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06AED1BA-A598-42AC-BF68-528A32A03A24}"/>
              </a:ext>
            </a:extLst>
          </p:cNvPr>
          <p:cNvGrpSpPr/>
          <p:nvPr/>
        </p:nvGrpSpPr>
        <p:grpSpPr>
          <a:xfrm>
            <a:off x="8067328" y="1295256"/>
            <a:ext cx="692714" cy="746323"/>
            <a:chOff x="8791339" y="1788116"/>
            <a:chExt cx="679765" cy="732371"/>
          </a:xfrm>
        </p:grpSpPr>
        <p:sp>
          <p:nvSpPr>
            <p:cNvPr id="255" name="Freeform 291">
              <a:extLst>
                <a:ext uri="{FF2B5EF4-FFF2-40B4-BE49-F238E27FC236}">
                  <a16:creationId xmlns:a16="http://schemas.microsoft.com/office/drawing/2014/main" id="{9D5E8148-E1F1-4694-BF9D-53A9C01F02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71191" y="2068501"/>
              <a:ext cx="121386" cy="119508"/>
            </a:xfrm>
            <a:custGeom>
              <a:avLst/>
              <a:gdLst>
                <a:gd name="T0" fmla="*/ 275 w 550"/>
                <a:gd name="T1" fmla="*/ 0 h 545"/>
                <a:gd name="T2" fmla="*/ 303 w 550"/>
                <a:gd name="T3" fmla="*/ 1 h 545"/>
                <a:gd name="T4" fmla="*/ 330 w 550"/>
                <a:gd name="T5" fmla="*/ 5 h 545"/>
                <a:gd name="T6" fmla="*/ 357 w 550"/>
                <a:gd name="T7" fmla="*/ 12 h 545"/>
                <a:gd name="T8" fmla="*/ 382 w 550"/>
                <a:gd name="T9" fmla="*/ 21 h 545"/>
                <a:gd name="T10" fmla="*/ 406 w 550"/>
                <a:gd name="T11" fmla="*/ 32 h 545"/>
                <a:gd name="T12" fmla="*/ 428 w 550"/>
                <a:gd name="T13" fmla="*/ 46 h 545"/>
                <a:gd name="T14" fmla="*/ 450 w 550"/>
                <a:gd name="T15" fmla="*/ 62 h 545"/>
                <a:gd name="T16" fmla="*/ 469 w 550"/>
                <a:gd name="T17" fmla="*/ 79 h 545"/>
                <a:gd name="T18" fmla="*/ 486 w 550"/>
                <a:gd name="T19" fmla="*/ 98 h 545"/>
                <a:gd name="T20" fmla="*/ 503 w 550"/>
                <a:gd name="T21" fmla="*/ 120 h 545"/>
                <a:gd name="T22" fmla="*/ 516 w 550"/>
                <a:gd name="T23" fmla="*/ 142 h 545"/>
                <a:gd name="T24" fmla="*/ 527 w 550"/>
                <a:gd name="T25" fmla="*/ 166 h 545"/>
                <a:gd name="T26" fmla="*/ 537 w 550"/>
                <a:gd name="T27" fmla="*/ 191 h 545"/>
                <a:gd name="T28" fmla="*/ 544 w 550"/>
                <a:gd name="T29" fmla="*/ 217 h 545"/>
                <a:gd name="T30" fmla="*/ 548 w 550"/>
                <a:gd name="T31" fmla="*/ 245 h 545"/>
                <a:gd name="T32" fmla="*/ 550 w 550"/>
                <a:gd name="T33" fmla="*/ 272 h 545"/>
                <a:gd name="T34" fmla="*/ 549 w 550"/>
                <a:gd name="T35" fmla="*/ 286 h 545"/>
                <a:gd name="T36" fmla="*/ 547 w 550"/>
                <a:gd name="T37" fmla="*/ 314 h 545"/>
                <a:gd name="T38" fmla="*/ 541 w 550"/>
                <a:gd name="T39" fmla="*/ 340 h 545"/>
                <a:gd name="T40" fmla="*/ 532 w 550"/>
                <a:gd name="T41" fmla="*/ 365 h 545"/>
                <a:gd name="T42" fmla="*/ 522 w 550"/>
                <a:gd name="T43" fmla="*/ 391 h 545"/>
                <a:gd name="T44" fmla="*/ 510 w 550"/>
                <a:gd name="T45" fmla="*/ 413 h 545"/>
                <a:gd name="T46" fmla="*/ 495 w 550"/>
                <a:gd name="T47" fmla="*/ 436 h 545"/>
                <a:gd name="T48" fmla="*/ 478 w 550"/>
                <a:gd name="T49" fmla="*/ 456 h 545"/>
                <a:gd name="T50" fmla="*/ 460 w 550"/>
                <a:gd name="T51" fmla="*/ 474 h 545"/>
                <a:gd name="T52" fmla="*/ 439 w 550"/>
                <a:gd name="T53" fmla="*/ 490 h 545"/>
                <a:gd name="T54" fmla="*/ 417 w 550"/>
                <a:gd name="T55" fmla="*/ 506 h 545"/>
                <a:gd name="T56" fmla="*/ 393 w 550"/>
                <a:gd name="T57" fmla="*/ 518 h 545"/>
                <a:gd name="T58" fmla="*/ 369 w 550"/>
                <a:gd name="T59" fmla="*/ 528 h 545"/>
                <a:gd name="T60" fmla="*/ 343 w 550"/>
                <a:gd name="T61" fmla="*/ 536 h 545"/>
                <a:gd name="T62" fmla="*/ 317 w 550"/>
                <a:gd name="T63" fmla="*/ 542 h 545"/>
                <a:gd name="T64" fmla="*/ 289 w 550"/>
                <a:gd name="T65" fmla="*/ 544 h 545"/>
                <a:gd name="T66" fmla="*/ 275 w 550"/>
                <a:gd name="T67" fmla="*/ 545 h 545"/>
                <a:gd name="T68" fmla="*/ 247 w 550"/>
                <a:gd name="T69" fmla="*/ 543 h 545"/>
                <a:gd name="T70" fmla="*/ 220 w 550"/>
                <a:gd name="T71" fmla="*/ 539 h 545"/>
                <a:gd name="T72" fmla="*/ 193 w 550"/>
                <a:gd name="T73" fmla="*/ 533 h 545"/>
                <a:gd name="T74" fmla="*/ 168 w 550"/>
                <a:gd name="T75" fmla="*/ 524 h 545"/>
                <a:gd name="T76" fmla="*/ 144 w 550"/>
                <a:gd name="T77" fmla="*/ 512 h 545"/>
                <a:gd name="T78" fmla="*/ 122 w 550"/>
                <a:gd name="T79" fmla="*/ 499 h 545"/>
                <a:gd name="T80" fmla="*/ 100 w 550"/>
                <a:gd name="T81" fmla="*/ 482 h 545"/>
                <a:gd name="T82" fmla="*/ 81 w 550"/>
                <a:gd name="T83" fmla="*/ 465 h 545"/>
                <a:gd name="T84" fmla="*/ 64 w 550"/>
                <a:gd name="T85" fmla="*/ 446 h 545"/>
                <a:gd name="T86" fmla="*/ 47 w 550"/>
                <a:gd name="T87" fmla="*/ 424 h 545"/>
                <a:gd name="T88" fmla="*/ 34 w 550"/>
                <a:gd name="T89" fmla="*/ 402 h 545"/>
                <a:gd name="T90" fmla="*/ 22 w 550"/>
                <a:gd name="T91" fmla="*/ 379 h 545"/>
                <a:gd name="T92" fmla="*/ 13 w 550"/>
                <a:gd name="T93" fmla="*/ 353 h 545"/>
                <a:gd name="T94" fmla="*/ 6 w 550"/>
                <a:gd name="T95" fmla="*/ 327 h 545"/>
                <a:gd name="T96" fmla="*/ 2 w 550"/>
                <a:gd name="T97" fmla="*/ 300 h 545"/>
                <a:gd name="T98" fmla="*/ 0 w 550"/>
                <a:gd name="T99" fmla="*/ 272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0" h="545">
                  <a:moveTo>
                    <a:pt x="275" y="0"/>
                  </a:moveTo>
                  <a:lnTo>
                    <a:pt x="275" y="0"/>
                  </a:lnTo>
                  <a:lnTo>
                    <a:pt x="289" y="0"/>
                  </a:lnTo>
                  <a:lnTo>
                    <a:pt x="303" y="1"/>
                  </a:lnTo>
                  <a:lnTo>
                    <a:pt x="317" y="3"/>
                  </a:lnTo>
                  <a:lnTo>
                    <a:pt x="330" y="5"/>
                  </a:lnTo>
                  <a:lnTo>
                    <a:pt x="343" y="8"/>
                  </a:lnTo>
                  <a:lnTo>
                    <a:pt x="357" y="12"/>
                  </a:lnTo>
                  <a:lnTo>
                    <a:pt x="369" y="16"/>
                  </a:lnTo>
                  <a:lnTo>
                    <a:pt x="382" y="21"/>
                  </a:lnTo>
                  <a:lnTo>
                    <a:pt x="393" y="26"/>
                  </a:lnTo>
                  <a:lnTo>
                    <a:pt x="406" y="32"/>
                  </a:lnTo>
                  <a:lnTo>
                    <a:pt x="417" y="38"/>
                  </a:lnTo>
                  <a:lnTo>
                    <a:pt x="428" y="46"/>
                  </a:lnTo>
                  <a:lnTo>
                    <a:pt x="439" y="54"/>
                  </a:lnTo>
                  <a:lnTo>
                    <a:pt x="450" y="62"/>
                  </a:lnTo>
                  <a:lnTo>
                    <a:pt x="460" y="70"/>
                  </a:lnTo>
                  <a:lnTo>
                    <a:pt x="469" y="79"/>
                  </a:lnTo>
                  <a:lnTo>
                    <a:pt x="478" y="89"/>
                  </a:lnTo>
                  <a:lnTo>
                    <a:pt x="486" y="98"/>
                  </a:lnTo>
                  <a:lnTo>
                    <a:pt x="495" y="109"/>
                  </a:lnTo>
                  <a:lnTo>
                    <a:pt x="503" y="120"/>
                  </a:lnTo>
                  <a:lnTo>
                    <a:pt x="510" y="131"/>
                  </a:lnTo>
                  <a:lnTo>
                    <a:pt x="516" y="142"/>
                  </a:lnTo>
                  <a:lnTo>
                    <a:pt x="522" y="154"/>
                  </a:lnTo>
                  <a:lnTo>
                    <a:pt x="527" y="166"/>
                  </a:lnTo>
                  <a:lnTo>
                    <a:pt x="532" y="179"/>
                  </a:lnTo>
                  <a:lnTo>
                    <a:pt x="537" y="191"/>
                  </a:lnTo>
                  <a:lnTo>
                    <a:pt x="541" y="204"/>
                  </a:lnTo>
                  <a:lnTo>
                    <a:pt x="544" y="217"/>
                  </a:lnTo>
                  <a:lnTo>
                    <a:pt x="547" y="230"/>
                  </a:lnTo>
                  <a:lnTo>
                    <a:pt x="548" y="245"/>
                  </a:lnTo>
                  <a:lnTo>
                    <a:pt x="549" y="258"/>
                  </a:lnTo>
                  <a:lnTo>
                    <a:pt x="550" y="272"/>
                  </a:lnTo>
                  <a:lnTo>
                    <a:pt x="550" y="272"/>
                  </a:lnTo>
                  <a:lnTo>
                    <a:pt x="549" y="286"/>
                  </a:lnTo>
                  <a:lnTo>
                    <a:pt x="548" y="300"/>
                  </a:lnTo>
                  <a:lnTo>
                    <a:pt x="547" y="314"/>
                  </a:lnTo>
                  <a:lnTo>
                    <a:pt x="544" y="327"/>
                  </a:lnTo>
                  <a:lnTo>
                    <a:pt x="541" y="340"/>
                  </a:lnTo>
                  <a:lnTo>
                    <a:pt x="537" y="353"/>
                  </a:lnTo>
                  <a:lnTo>
                    <a:pt x="532" y="365"/>
                  </a:lnTo>
                  <a:lnTo>
                    <a:pt x="527" y="379"/>
                  </a:lnTo>
                  <a:lnTo>
                    <a:pt x="522" y="391"/>
                  </a:lnTo>
                  <a:lnTo>
                    <a:pt x="516" y="402"/>
                  </a:lnTo>
                  <a:lnTo>
                    <a:pt x="510" y="413"/>
                  </a:lnTo>
                  <a:lnTo>
                    <a:pt x="503" y="424"/>
                  </a:lnTo>
                  <a:lnTo>
                    <a:pt x="495" y="436"/>
                  </a:lnTo>
                  <a:lnTo>
                    <a:pt x="486" y="446"/>
                  </a:lnTo>
                  <a:lnTo>
                    <a:pt x="478" y="456"/>
                  </a:lnTo>
                  <a:lnTo>
                    <a:pt x="469" y="465"/>
                  </a:lnTo>
                  <a:lnTo>
                    <a:pt x="460" y="474"/>
                  </a:lnTo>
                  <a:lnTo>
                    <a:pt x="450" y="482"/>
                  </a:lnTo>
                  <a:lnTo>
                    <a:pt x="439" y="490"/>
                  </a:lnTo>
                  <a:lnTo>
                    <a:pt x="428" y="499"/>
                  </a:lnTo>
                  <a:lnTo>
                    <a:pt x="417" y="506"/>
                  </a:lnTo>
                  <a:lnTo>
                    <a:pt x="406" y="512"/>
                  </a:lnTo>
                  <a:lnTo>
                    <a:pt x="393" y="518"/>
                  </a:lnTo>
                  <a:lnTo>
                    <a:pt x="382" y="524"/>
                  </a:lnTo>
                  <a:lnTo>
                    <a:pt x="369" y="528"/>
                  </a:lnTo>
                  <a:lnTo>
                    <a:pt x="357" y="533"/>
                  </a:lnTo>
                  <a:lnTo>
                    <a:pt x="343" y="536"/>
                  </a:lnTo>
                  <a:lnTo>
                    <a:pt x="330" y="539"/>
                  </a:lnTo>
                  <a:lnTo>
                    <a:pt x="317" y="542"/>
                  </a:lnTo>
                  <a:lnTo>
                    <a:pt x="303" y="543"/>
                  </a:lnTo>
                  <a:lnTo>
                    <a:pt x="289" y="544"/>
                  </a:lnTo>
                  <a:lnTo>
                    <a:pt x="275" y="545"/>
                  </a:lnTo>
                  <a:lnTo>
                    <a:pt x="275" y="545"/>
                  </a:lnTo>
                  <a:lnTo>
                    <a:pt x="261" y="544"/>
                  </a:lnTo>
                  <a:lnTo>
                    <a:pt x="247" y="543"/>
                  </a:lnTo>
                  <a:lnTo>
                    <a:pt x="233" y="542"/>
                  </a:lnTo>
                  <a:lnTo>
                    <a:pt x="220" y="539"/>
                  </a:lnTo>
                  <a:lnTo>
                    <a:pt x="207" y="536"/>
                  </a:lnTo>
                  <a:lnTo>
                    <a:pt x="193" y="533"/>
                  </a:lnTo>
                  <a:lnTo>
                    <a:pt x="181" y="528"/>
                  </a:lnTo>
                  <a:lnTo>
                    <a:pt x="168" y="524"/>
                  </a:lnTo>
                  <a:lnTo>
                    <a:pt x="157" y="518"/>
                  </a:lnTo>
                  <a:lnTo>
                    <a:pt x="144" y="512"/>
                  </a:lnTo>
                  <a:lnTo>
                    <a:pt x="133" y="506"/>
                  </a:lnTo>
                  <a:lnTo>
                    <a:pt x="122" y="499"/>
                  </a:lnTo>
                  <a:lnTo>
                    <a:pt x="111" y="490"/>
                  </a:lnTo>
                  <a:lnTo>
                    <a:pt x="100" y="482"/>
                  </a:lnTo>
                  <a:lnTo>
                    <a:pt x="90" y="474"/>
                  </a:lnTo>
                  <a:lnTo>
                    <a:pt x="81" y="465"/>
                  </a:lnTo>
                  <a:lnTo>
                    <a:pt x="72" y="456"/>
                  </a:lnTo>
                  <a:lnTo>
                    <a:pt x="64" y="446"/>
                  </a:lnTo>
                  <a:lnTo>
                    <a:pt x="55" y="436"/>
                  </a:lnTo>
                  <a:lnTo>
                    <a:pt x="47" y="424"/>
                  </a:lnTo>
                  <a:lnTo>
                    <a:pt x="40" y="413"/>
                  </a:lnTo>
                  <a:lnTo>
                    <a:pt x="34" y="402"/>
                  </a:lnTo>
                  <a:lnTo>
                    <a:pt x="28" y="391"/>
                  </a:lnTo>
                  <a:lnTo>
                    <a:pt x="22" y="379"/>
                  </a:lnTo>
                  <a:lnTo>
                    <a:pt x="18" y="365"/>
                  </a:lnTo>
                  <a:lnTo>
                    <a:pt x="13" y="353"/>
                  </a:lnTo>
                  <a:lnTo>
                    <a:pt x="9" y="340"/>
                  </a:lnTo>
                  <a:lnTo>
                    <a:pt x="6" y="327"/>
                  </a:lnTo>
                  <a:lnTo>
                    <a:pt x="3" y="314"/>
                  </a:lnTo>
                  <a:lnTo>
                    <a:pt x="2" y="300"/>
                  </a:lnTo>
                  <a:lnTo>
                    <a:pt x="1" y="286"/>
                  </a:lnTo>
                  <a:lnTo>
                    <a:pt x="0" y="272"/>
                  </a:lnTo>
                </a:path>
              </a:pathLst>
            </a:cu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6" name="Freeform 292">
              <a:extLst>
                <a:ext uri="{FF2B5EF4-FFF2-40B4-BE49-F238E27FC236}">
                  <a16:creationId xmlns:a16="http://schemas.microsoft.com/office/drawing/2014/main" id="{FE421E15-1833-4186-A73C-5BCA517C22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936563" y="1936735"/>
              <a:ext cx="390643" cy="514805"/>
            </a:xfrm>
            <a:custGeom>
              <a:avLst/>
              <a:gdLst>
                <a:gd name="T0" fmla="*/ 1 w 1768"/>
                <a:gd name="T1" fmla="*/ 1523 h 2357"/>
                <a:gd name="T2" fmla="*/ 18 w 1768"/>
                <a:gd name="T3" fmla="*/ 1655 h 2357"/>
                <a:gd name="T4" fmla="*/ 54 w 1768"/>
                <a:gd name="T5" fmla="*/ 1780 h 2357"/>
                <a:gd name="T6" fmla="*/ 107 w 1768"/>
                <a:gd name="T7" fmla="*/ 1897 h 2357"/>
                <a:gd name="T8" fmla="*/ 175 w 1768"/>
                <a:gd name="T9" fmla="*/ 2003 h 2357"/>
                <a:gd name="T10" fmla="*/ 259 w 1768"/>
                <a:gd name="T11" fmla="*/ 2099 h 2357"/>
                <a:gd name="T12" fmla="*/ 355 w 1768"/>
                <a:gd name="T13" fmla="*/ 2182 h 2357"/>
                <a:gd name="T14" fmla="*/ 462 w 1768"/>
                <a:gd name="T15" fmla="*/ 2250 h 2357"/>
                <a:gd name="T16" fmla="*/ 580 w 1768"/>
                <a:gd name="T17" fmla="*/ 2303 h 2357"/>
                <a:gd name="T18" fmla="*/ 706 w 1768"/>
                <a:gd name="T19" fmla="*/ 2338 h 2357"/>
                <a:gd name="T20" fmla="*/ 838 w 1768"/>
                <a:gd name="T21" fmla="*/ 2356 h 2357"/>
                <a:gd name="T22" fmla="*/ 930 w 1768"/>
                <a:gd name="T23" fmla="*/ 2356 h 2357"/>
                <a:gd name="T24" fmla="*/ 1062 w 1768"/>
                <a:gd name="T25" fmla="*/ 2338 h 2357"/>
                <a:gd name="T26" fmla="*/ 1188 w 1768"/>
                <a:gd name="T27" fmla="*/ 2303 h 2357"/>
                <a:gd name="T28" fmla="*/ 1306 w 1768"/>
                <a:gd name="T29" fmla="*/ 2250 h 2357"/>
                <a:gd name="T30" fmla="*/ 1413 w 1768"/>
                <a:gd name="T31" fmla="*/ 2182 h 2357"/>
                <a:gd name="T32" fmla="*/ 1509 w 1768"/>
                <a:gd name="T33" fmla="*/ 2099 h 2357"/>
                <a:gd name="T34" fmla="*/ 1593 w 1768"/>
                <a:gd name="T35" fmla="*/ 2003 h 2357"/>
                <a:gd name="T36" fmla="*/ 1661 w 1768"/>
                <a:gd name="T37" fmla="*/ 1897 h 2357"/>
                <a:gd name="T38" fmla="*/ 1714 w 1768"/>
                <a:gd name="T39" fmla="*/ 1780 h 2357"/>
                <a:gd name="T40" fmla="*/ 1750 w 1768"/>
                <a:gd name="T41" fmla="*/ 1655 h 2357"/>
                <a:gd name="T42" fmla="*/ 1767 w 1768"/>
                <a:gd name="T43" fmla="*/ 1523 h 2357"/>
                <a:gd name="T44" fmla="*/ 1767 w 1768"/>
                <a:gd name="T45" fmla="*/ 1450 h 2357"/>
                <a:gd name="T46" fmla="*/ 1761 w 1768"/>
                <a:gd name="T47" fmla="*/ 1369 h 2357"/>
                <a:gd name="T48" fmla="*/ 1748 w 1768"/>
                <a:gd name="T49" fmla="*/ 1290 h 2357"/>
                <a:gd name="T50" fmla="*/ 1728 w 1768"/>
                <a:gd name="T51" fmla="*/ 1214 h 2357"/>
                <a:gd name="T52" fmla="*/ 1701 w 1768"/>
                <a:gd name="T53" fmla="*/ 1141 h 2357"/>
                <a:gd name="T54" fmla="*/ 1668 w 1768"/>
                <a:gd name="T55" fmla="*/ 1071 h 2357"/>
                <a:gd name="T56" fmla="*/ 1630 w 1768"/>
                <a:gd name="T57" fmla="*/ 1005 h 2357"/>
                <a:gd name="T58" fmla="*/ 1585 w 1768"/>
                <a:gd name="T59" fmla="*/ 942 h 2357"/>
                <a:gd name="T60" fmla="*/ 1536 w 1768"/>
                <a:gd name="T61" fmla="*/ 884 h 2357"/>
                <a:gd name="T62" fmla="*/ 1480 w 1768"/>
                <a:gd name="T63" fmla="*/ 829 h 2357"/>
                <a:gd name="T64" fmla="*/ 1422 w 1768"/>
                <a:gd name="T65" fmla="*/ 780 h 2357"/>
                <a:gd name="T66" fmla="*/ 381 w 1768"/>
                <a:gd name="T67" fmla="*/ 0 h 2357"/>
                <a:gd name="T68" fmla="*/ 359 w 1768"/>
                <a:gd name="T69" fmla="*/ 770 h 2357"/>
                <a:gd name="T70" fmla="*/ 298 w 1768"/>
                <a:gd name="T71" fmla="*/ 819 h 2357"/>
                <a:gd name="T72" fmla="*/ 242 w 1768"/>
                <a:gd name="T73" fmla="*/ 874 h 2357"/>
                <a:gd name="T74" fmla="*/ 191 w 1768"/>
                <a:gd name="T75" fmla="*/ 933 h 2357"/>
                <a:gd name="T76" fmla="*/ 145 w 1768"/>
                <a:gd name="T77" fmla="*/ 996 h 2357"/>
                <a:gd name="T78" fmla="*/ 104 w 1768"/>
                <a:gd name="T79" fmla="*/ 1064 h 2357"/>
                <a:gd name="T80" fmla="*/ 70 w 1768"/>
                <a:gd name="T81" fmla="*/ 1135 h 2357"/>
                <a:gd name="T82" fmla="*/ 41 w 1768"/>
                <a:gd name="T83" fmla="*/ 1209 h 2357"/>
                <a:gd name="T84" fmla="*/ 21 w 1768"/>
                <a:gd name="T85" fmla="*/ 1286 h 2357"/>
                <a:gd name="T86" fmla="*/ 7 w 1768"/>
                <a:gd name="T87" fmla="*/ 1366 h 2357"/>
                <a:gd name="T88" fmla="*/ 1 w 1768"/>
                <a:gd name="T89" fmla="*/ 145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8" h="2357">
                  <a:moveTo>
                    <a:pt x="0" y="1477"/>
                  </a:moveTo>
                  <a:lnTo>
                    <a:pt x="0" y="1477"/>
                  </a:lnTo>
                  <a:lnTo>
                    <a:pt x="1" y="1523"/>
                  </a:lnTo>
                  <a:lnTo>
                    <a:pt x="5" y="1567"/>
                  </a:lnTo>
                  <a:lnTo>
                    <a:pt x="10" y="1611"/>
                  </a:lnTo>
                  <a:lnTo>
                    <a:pt x="18" y="1655"/>
                  </a:lnTo>
                  <a:lnTo>
                    <a:pt x="28" y="1696"/>
                  </a:lnTo>
                  <a:lnTo>
                    <a:pt x="39" y="1739"/>
                  </a:lnTo>
                  <a:lnTo>
                    <a:pt x="54" y="1780"/>
                  </a:lnTo>
                  <a:lnTo>
                    <a:pt x="69" y="1819"/>
                  </a:lnTo>
                  <a:lnTo>
                    <a:pt x="87" y="1858"/>
                  </a:lnTo>
                  <a:lnTo>
                    <a:pt x="107" y="1897"/>
                  </a:lnTo>
                  <a:lnTo>
                    <a:pt x="128" y="1933"/>
                  </a:lnTo>
                  <a:lnTo>
                    <a:pt x="151" y="1969"/>
                  </a:lnTo>
                  <a:lnTo>
                    <a:pt x="175" y="2003"/>
                  </a:lnTo>
                  <a:lnTo>
                    <a:pt x="202" y="2037"/>
                  </a:lnTo>
                  <a:lnTo>
                    <a:pt x="229" y="2068"/>
                  </a:lnTo>
                  <a:lnTo>
                    <a:pt x="259" y="2099"/>
                  </a:lnTo>
                  <a:lnTo>
                    <a:pt x="290" y="2128"/>
                  </a:lnTo>
                  <a:lnTo>
                    <a:pt x="321" y="2156"/>
                  </a:lnTo>
                  <a:lnTo>
                    <a:pt x="355" y="2182"/>
                  </a:lnTo>
                  <a:lnTo>
                    <a:pt x="390" y="2206"/>
                  </a:lnTo>
                  <a:lnTo>
                    <a:pt x="425" y="2230"/>
                  </a:lnTo>
                  <a:lnTo>
                    <a:pt x="462" y="2250"/>
                  </a:lnTo>
                  <a:lnTo>
                    <a:pt x="501" y="2269"/>
                  </a:lnTo>
                  <a:lnTo>
                    <a:pt x="540" y="2288"/>
                  </a:lnTo>
                  <a:lnTo>
                    <a:pt x="580" y="2303"/>
                  </a:lnTo>
                  <a:lnTo>
                    <a:pt x="622" y="2317"/>
                  </a:lnTo>
                  <a:lnTo>
                    <a:pt x="663" y="2329"/>
                  </a:lnTo>
                  <a:lnTo>
                    <a:pt x="706" y="2338"/>
                  </a:lnTo>
                  <a:lnTo>
                    <a:pt x="749" y="2347"/>
                  </a:lnTo>
                  <a:lnTo>
                    <a:pt x="793" y="2352"/>
                  </a:lnTo>
                  <a:lnTo>
                    <a:pt x="838" y="2356"/>
                  </a:lnTo>
                  <a:lnTo>
                    <a:pt x="884" y="2357"/>
                  </a:lnTo>
                  <a:lnTo>
                    <a:pt x="884" y="2357"/>
                  </a:lnTo>
                  <a:lnTo>
                    <a:pt x="930" y="2356"/>
                  </a:lnTo>
                  <a:lnTo>
                    <a:pt x="975" y="2352"/>
                  </a:lnTo>
                  <a:lnTo>
                    <a:pt x="1019" y="2347"/>
                  </a:lnTo>
                  <a:lnTo>
                    <a:pt x="1062" y="2338"/>
                  </a:lnTo>
                  <a:lnTo>
                    <a:pt x="1105" y="2329"/>
                  </a:lnTo>
                  <a:lnTo>
                    <a:pt x="1146" y="2317"/>
                  </a:lnTo>
                  <a:lnTo>
                    <a:pt x="1188" y="2303"/>
                  </a:lnTo>
                  <a:lnTo>
                    <a:pt x="1228" y="2288"/>
                  </a:lnTo>
                  <a:lnTo>
                    <a:pt x="1267" y="2269"/>
                  </a:lnTo>
                  <a:lnTo>
                    <a:pt x="1306" y="2250"/>
                  </a:lnTo>
                  <a:lnTo>
                    <a:pt x="1343" y="2230"/>
                  </a:lnTo>
                  <a:lnTo>
                    <a:pt x="1378" y="2206"/>
                  </a:lnTo>
                  <a:lnTo>
                    <a:pt x="1413" y="2182"/>
                  </a:lnTo>
                  <a:lnTo>
                    <a:pt x="1447" y="2156"/>
                  </a:lnTo>
                  <a:lnTo>
                    <a:pt x="1478" y="2128"/>
                  </a:lnTo>
                  <a:lnTo>
                    <a:pt x="1509" y="2099"/>
                  </a:lnTo>
                  <a:lnTo>
                    <a:pt x="1539" y="2068"/>
                  </a:lnTo>
                  <a:lnTo>
                    <a:pt x="1566" y="2037"/>
                  </a:lnTo>
                  <a:lnTo>
                    <a:pt x="1593" y="2003"/>
                  </a:lnTo>
                  <a:lnTo>
                    <a:pt x="1617" y="1969"/>
                  </a:lnTo>
                  <a:lnTo>
                    <a:pt x="1640" y="1933"/>
                  </a:lnTo>
                  <a:lnTo>
                    <a:pt x="1661" y="1897"/>
                  </a:lnTo>
                  <a:lnTo>
                    <a:pt x="1681" y="1858"/>
                  </a:lnTo>
                  <a:lnTo>
                    <a:pt x="1699" y="1819"/>
                  </a:lnTo>
                  <a:lnTo>
                    <a:pt x="1714" y="1780"/>
                  </a:lnTo>
                  <a:lnTo>
                    <a:pt x="1729" y="1739"/>
                  </a:lnTo>
                  <a:lnTo>
                    <a:pt x="1740" y="1696"/>
                  </a:lnTo>
                  <a:lnTo>
                    <a:pt x="1750" y="1655"/>
                  </a:lnTo>
                  <a:lnTo>
                    <a:pt x="1758" y="1611"/>
                  </a:lnTo>
                  <a:lnTo>
                    <a:pt x="1763" y="1567"/>
                  </a:lnTo>
                  <a:lnTo>
                    <a:pt x="1767" y="1523"/>
                  </a:lnTo>
                  <a:lnTo>
                    <a:pt x="1768" y="1477"/>
                  </a:lnTo>
                  <a:lnTo>
                    <a:pt x="1768" y="1477"/>
                  </a:lnTo>
                  <a:lnTo>
                    <a:pt x="1767" y="1450"/>
                  </a:lnTo>
                  <a:lnTo>
                    <a:pt x="1766" y="1422"/>
                  </a:lnTo>
                  <a:lnTo>
                    <a:pt x="1764" y="1396"/>
                  </a:lnTo>
                  <a:lnTo>
                    <a:pt x="1761" y="1369"/>
                  </a:lnTo>
                  <a:lnTo>
                    <a:pt x="1758" y="1342"/>
                  </a:lnTo>
                  <a:lnTo>
                    <a:pt x="1753" y="1317"/>
                  </a:lnTo>
                  <a:lnTo>
                    <a:pt x="1748" y="1290"/>
                  </a:lnTo>
                  <a:lnTo>
                    <a:pt x="1742" y="1265"/>
                  </a:lnTo>
                  <a:lnTo>
                    <a:pt x="1736" y="1239"/>
                  </a:lnTo>
                  <a:lnTo>
                    <a:pt x="1728" y="1214"/>
                  </a:lnTo>
                  <a:lnTo>
                    <a:pt x="1719" y="1190"/>
                  </a:lnTo>
                  <a:lnTo>
                    <a:pt x="1710" y="1165"/>
                  </a:lnTo>
                  <a:lnTo>
                    <a:pt x="1701" y="1141"/>
                  </a:lnTo>
                  <a:lnTo>
                    <a:pt x="1691" y="1117"/>
                  </a:lnTo>
                  <a:lnTo>
                    <a:pt x="1680" y="1094"/>
                  </a:lnTo>
                  <a:lnTo>
                    <a:pt x="1668" y="1071"/>
                  </a:lnTo>
                  <a:lnTo>
                    <a:pt x="1656" y="1048"/>
                  </a:lnTo>
                  <a:lnTo>
                    <a:pt x="1643" y="1026"/>
                  </a:lnTo>
                  <a:lnTo>
                    <a:pt x="1630" y="1005"/>
                  </a:lnTo>
                  <a:lnTo>
                    <a:pt x="1615" y="983"/>
                  </a:lnTo>
                  <a:lnTo>
                    <a:pt x="1600" y="962"/>
                  </a:lnTo>
                  <a:lnTo>
                    <a:pt x="1585" y="942"/>
                  </a:lnTo>
                  <a:lnTo>
                    <a:pt x="1568" y="922"/>
                  </a:lnTo>
                  <a:lnTo>
                    <a:pt x="1552" y="902"/>
                  </a:lnTo>
                  <a:lnTo>
                    <a:pt x="1536" y="884"/>
                  </a:lnTo>
                  <a:lnTo>
                    <a:pt x="1517" y="865"/>
                  </a:lnTo>
                  <a:lnTo>
                    <a:pt x="1500" y="847"/>
                  </a:lnTo>
                  <a:lnTo>
                    <a:pt x="1480" y="829"/>
                  </a:lnTo>
                  <a:lnTo>
                    <a:pt x="1462" y="813"/>
                  </a:lnTo>
                  <a:lnTo>
                    <a:pt x="1442" y="796"/>
                  </a:lnTo>
                  <a:lnTo>
                    <a:pt x="1422" y="780"/>
                  </a:lnTo>
                  <a:lnTo>
                    <a:pt x="1401" y="765"/>
                  </a:lnTo>
                  <a:lnTo>
                    <a:pt x="1401" y="0"/>
                  </a:lnTo>
                  <a:lnTo>
                    <a:pt x="381" y="0"/>
                  </a:lnTo>
                  <a:lnTo>
                    <a:pt x="381" y="755"/>
                  </a:lnTo>
                  <a:lnTo>
                    <a:pt x="381" y="755"/>
                  </a:lnTo>
                  <a:lnTo>
                    <a:pt x="359" y="770"/>
                  </a:lnTo>
                  <a:lnTo>
                    <a:pt x="339" y="786"/>
                  </a:lnTo>
                  <a:lnTo>
                    <a:pt x="318" y="803"/>
                  </a:lnTo>
                  <a:lnTo>
                    <a:pt x="298" y="819"/>
                  </a:lnTo>
                  <a:lnTo>
                    <a:pt x="278" y="837"/>
                  </a:lnTo>
                  <a:lnTo>
                    <a:pt x="260" y="855"/>
                  </a:lnTo>
                  <a:lnTo>
                    <a:pt x="242" y="874"/>
                  </a:lnTo>
                  <a:lnTo>
                    <a:pt x="224" y="893"/>
                  </a:lnTo>
                  <a:lnTo>
                    <a:pt x="207" y="912"/>
                  </a:lnTo>
                  <a:lnTo>
                    <a:pt x="191" y="933"/>
                  </a:lnTo>
                  <a:lnTo>
                    <a:pt x="174" y="953"/>
                  </a:lnTo>
                  <a:lnTo>
                    <a:pt x="159" y="974"/>
                  </a:lnTo>
                  <a:lnTo>
                    <a:pt x="145" y="996"/>
                  </a:lnTo>
                  <a:lnTo>
                    <a:pt x="130" y="1018"/>
                  </a:lnTo>
                  <a:lnTo>
                    <a:pt x="117" y="1040"/>
                  </a:lnTo>
                  <a:lnTo>
                    <a:pt x="104" y="1064"/>
                  </a:lnTo>
                  <a:lnTo>
                    <a:pt x="92" y="1087"/>
                  </a:lnTo>
                  <a:lnTo>
                    <a:pt x="80" y="1110"/>
                  </a:lnTo>
                  <a:lnTo>
                    <a:pt x="70" y="1135"/>
                  </a:lnTo>
                  <a:lnTo>
                    <a:pt x="60" y="1159"/>
                  </a:lnTo>
                  <a:lnTo>
                    <a:pt x="51" y="1183"/>
                  </a:lnTo>
                  <a:lnTo>
                    <a:pt x="41" y="1209"/>
                  </a:lnTo>
                  <a:lnTo>
                    <a:pt x="34" y="1234"/>
                  </a:lnTo>
                  <a:lnTo>
                    <a:pt x="27" y="1261"/>
                  </a:lnTo>
                  <a:lnTo>
                    <a:pt x="21" y="1286"/>
                  </a:lnTo>
                  <a:lnTo>
                    <a:pt x="15" y="1312"/>
                  </a:lnTo>
                  <a:lnTo>
                    <a:pt x="11" y="1340"/>
                  </a:lnTo>
                  <a:lnTo>
                    <a:pt x="7" y="1366"/>
                  </a:lnTo>
                  <a:lnTo>
                    <a:pt x="4" y="1394"/>
                  </a:lnTo>
                  <a:lnTo>
                    <a:pt x="2" y="1421"/>
                  </a:lnTo>
                  <a:lnTo>
                    <a:pt x="1" y="1450"/>
                  </a:lnTo>
                  <a:lnTo>
                    <a:pt x="0" y="1477"/>
                  </a:lnTo>
                  <a:lnTo>
                    <a:pt x="0" y="1477"/>
                  </a:lnTo>
                  <a:close/>
                </a:path>
              </a:pathLst>
            </a:cu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2" name="Line 293">
              <a:extLst>
                <a:ext uri="{FF2B5EF4-FFF2-40B4-BE49-F238E27FC236}">
                  <a16:creationId xmlns:a16="http://schemas.microsoft.com/office/drawing/2014/main" id="{CD859F85-7961-4D7E-AF5C-2E0BB5DA6C5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9131664" y="2188008"/>
              <a:ext cx="0" cy="133298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3" name="Line 294">
              <a:extLst>
                <a:ext uri="{FF2B5EF4-FFF2-40B4-BE49-F238E27FC236}">
                  <a16:creationId xmlns:a16="http://schemas.microsoft.com/office/drawing/2014/main" id="{659D152F-2C55-40F9-B74C-27E5E0B3495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071191" y="2330499"/>
              <a:ext cx="171706" cy="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6" name="Line 295">
              <a:extLst>
                <a:ext uri="{FF2B5EF4-FFF2-40B4-BE49-F238E27FC236}">
                  <a16:creationId xmlns:a16="http://schemas.microsoft.com/office/drawing/2014/main" id="{C967DA74-9F51-44D4-9135-FB35EF3833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9017781" y="2391786"/>
              <a:ext cx="225116" cy="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7" name="Freeform 296">
              <a:extLst>
                <a:ext uri="{FF2B5EF4-FFF2-40B4-BE49-F238E27FC236}">
                  <a16:creationId xmlns:a16="http://schemas.microsoft.com/office/drawing/2014/main" id="{B907DC36-C7E2-47FB-AFC3-E5874D5B26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62363" y="2451539"/>
              <a:ext cx="139042" cy="68948"/>
            </a:xfrm>
            <a:custGeom>
              <a:avLst/>
              <a:gdLst>
                <a:gd name="T0" fmla="*/ 0 w 632"/>
                <a:gd name="T1" fmla="*/ 314 h 314"/>
                <a:gd name="T2" fmla="*/ 1 w 632"/>
                <a:gd name="T3" fmla="*/ 283 h 314"/>
                <a:gd name="T4" fmla="*/ 7 w 632"/>
                <a:gd name="T5" fmla="*/ 251 h 314"/>
                <a:gd name="T6" fmla="*/ 14 w 632"/>
                <a:gd name="T7" fmla="*/ 221 h 314"/>
                <a:gd name="T8" fmla="*/ 25 w 632"/>
                <a:gd name="T9" fmla="*/ 192 h 314"/>
                <a:gd name="T10" fmla="*/ 38 w 632"/>
                <a:gd name="T11" fmla="*/ 165 h 314"/>
                <a:gd name="T12" fmla="*/ 54 w 632"/>
                <a:gd name="T13" fmla="*/ 138 h 314"/>
                <a:gd name="T14" fmla="*/ 72 w 632"/>
                <a:gd name="T15" fmla="*/ 114 h 314"/>
                <a:gd name="T16" fmla="*/ 92 w 632"/>
                <a:gd name="T17" fmla="*/ 92 h 314"/>
                <a:gd name="T18" fmla="*/ 115 w 632"/>
                <a:gd name="T19" fmla="*/ 71 h 314"/>
                <a:gd name="T20" fmla="*/ 139 w 632"/>
                <a:gd name="T21" fmla="*/ 54 h 314"/>
                <a:gd name="T22" fmla="*/ 165 w 632"/>
                <a:gd name="T23" fmla="*/ 38 h 314"/>
                <a:gd name="T24" fmla="*/ 193 w 632"/>
                <a:gd name="T25" fmla="*/ 25 h 314"/>
                <a:gd name="T26" fmla="*/ 222 w 632"/>
                <a:gd name="T27" fmla="*/ 14 h 314"/>
                <a:gd name="T28" fmla="*/ 253 w 632"/>
                <a:gd name="T29" fmla="*/ 6 h 314"/>
                <a:gd name="T30" fmla="*/ 283 w 632"/>
                <a:gd name="T31" fmla="*/ 1 h 314"/>
                <a:gd name="T32" fmla="*/ 316 w 632"/>
                <a:gd name="T33" fmla="*/ 0 h 314"/>
                <a:gd name="T34" fmla="*/ 332 w 632"/>
                <a:gd name="T35" fmla="*/ 0 h 314"/>
                <a:gd name="T36" fmla="*/ 364 w 632"/>
                <a:gd name="T37" fmla="*/ 3 h 314"/>
                <a:gd name="T38" fmla="*/ 395 w 632"/>
                <a:gd name="T39" fmla="*/ 9 h 314"/>
                <a:gd name="T40" fmla="*/ 424 w 632"/>
                <a:gd name="T41" fmla="*/ 20 h 314"/>
                <a:gd name="T42" fmla="*/ 453 w 632"/>
                <a:gd name="T43" fmla="*/ 31 h 314"/>
                <a:gd name="T44" fmla="*/ 479 w 632"/>
                <a:gd name="T45" fmla="*/ 46 h 314"/>
                <a:gd name="T46" fmla="*/ 505 w 632"/>
                <a:gd name="T47" fmla="*/ 62 h 314"/>
                <a:gd name="T48" fmla="*/ 528 w 632"/>
                <a:gd name="T49" fmla="*/ 82 h 314"/>
                <a:gd name="T50" fmla="*/ 550 w 632"/>
                <a:gd name="T51" fmla="*/ 103 h 314"/>
                <a:gd name="T52" fmla="*/ 569 w 632"/>
                <a:gd name="T53" fmla="*/ 126 h 314"/>
                <a:gd name="T54" fmla="*/ 587 w 632"/>
                <a:gd name="T55" fmla="*/ 152 h 314"/>
                <a:gd name="T56" fmla="*/ 601 w 632"/>
                <a:gd name="T57" fmla="*/ 178 h 314"/>
                <a:gd name="T58" fmla="*/ 613 w 632"/>
                <a:gd name="T59" fmla="*/ 206 h 314"/>
                <a:gd name="T60" fmla="*/ 622 w 632"/>
                <a:gd name="T61" fmla="*/ 236 h 314"/>
                <a:gd name="T62" fmla="*/ 629 w 632"/>
                <a:gd name="T63" fmla="*/ 266 h 314"/>
                <a:gd name="T64" fmla="*/ 632 w 632"/>
                <a:gd name="T65" fmla="*/ 29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2" h="314">
                  <a:moveTo>
                    <a:pt x="0" y="314"/>
                  </a:moveTo>
                  <a:lnTo>
                    <a:pt x="0" y="314"/>
                  </a:lnTo>
                  <a:lnTo>
                    <a:pt x="0" y="298"/>
                  </a:lnTo>
                  <a:lnTo>
                    <a:pt x="1" y="283"/>
                  </a:lnTo>
                  <a:lnTo>
                    <a:pt x="4" y="266"/>
                  </a:lnTo>
                  <a:lnTo>
                    <a:pt x="7" y="251"/>
                  </a:lnTo>
                  <a:lnTo>
                    <a:pt x="10" y="236"/>
                  </a:lnTo>
                  <a:lnTo>
                    <a:pt x="14" y="221"/>
                  </a:lnTo>
                  <a:lnTo>
                    <a:pt x="19" y="206"/>
                  </a:lnTo>
                  <a:lnTo>
                    <a:pt x="25" y="192"/>
                  </a:lnTo>
                  <a:lnTo>
                    <a:pt x="31" y="178"/>
                  </a:lnTo>
                  <a:lnTo>
                    <a:pt x="38" y="165"/>
                  </a:lnTo>
                  <a:lnTo>
                    <a:pt x="45" y="152"/>
                  </a:lnTo>
                  <a:lnTo>
                    <a:pt x="54" y="138"/>
                  </a:lnTo>
                  <a:lnTo>
                    <a:pt x="63" y="126"/>
                  </a:lnTo>
                  <a:lnTo>
                    <a:pt x="72" y="114"/>
                  </a:lnTo>
                  <a:lnTo>
                    <a:pt x="82" y="103"/>
                  </a:lnTo>
                  <a:lnTo>
                    <a:pt x="92" y="92"/>
                  </a:lnTo>
                  <a:lnTo>
                    <a:pt x="104" y="82"/>
                  </a:lnTo>
                  <a:lnTo>
                    <a:pt x="115" y="71"/>
                  </a:lnTo>
                  <a:lnTo>
                    <a:pt x="127" y="62"/>
                  </a:lnTo>
                  <a:lnTo>
                    <a:pt x="139" y="54"/>
                  </a:lnTo>
                  <a:lnTo>
                    <a:pt x="153" y="46"/>
                  </a:lnTo>
                  <a:lnTo>
                    <a:pt x="165" y="38"/>
                  </a:lnTo>
                  <a:lnTo>
                    <a:pt x="179" y="31"/>
                  </a:lnTo>
                  <a:lnTo>
                    <a:pt x="193" y="25"/>
                  </a:lnTo>
                  <a:lnTo>
                    <a:pt x="208" y="20"/>
                  </a:lnTo>
                  <a:lnTo>
                    <a:pt x="222" y="14"/>
                  </a:lnTo>
                  <a:lnTo>
                    <a:pt x="237" y="9"/>
                  </a:lnTo>
                  <a:lnTo>
                    <a:pt x="253" y="6"/>
                  </a:lnTo>
                  <a:lnTo>
                    <a:pt x="268" y="3"/>
                  </a:lnTo>
                  <a:lnTo>
                    <a:pt x="283" y="1"/>
                  </a:lnTo>
                  <a:lnTo>
                    <a:pt x="300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332" y="0"/>
                  </a:lnTo>
                  <a:lnTo>
                    <a:pt x="349" y="1"/>
                  </a:lnTo>
                  <a:lnTo>
                    <a:pt x="364" y="3"/>
                  </a:lnTo>
                  <a:lnTo>
                    <a:pt x="379" y="6"/>
                  </a:lnTo>
                  <a:lnTo>
                    <a:pt x="395" y="9"/>
                  </a:lnTo>
                  <a:lnTo>
                    <a:pt x="410" y="14"/>
                  </a:lnTo>
                  <a:lnTo>
                    <a:pt x="424" y="20"/>
                  </a:lnTo>
                  <a:lnTo>
                    <a:pt x="439" y="25"/>
                  </a:lnTo>
                  <a:lnTo>
                    <a:pt x="453" y="31"/>
                  </a:lnTo>
                  <a:lnTo>
                    <a:pt x="467" y="38"/>
                  </a:lnTo>
                  <a:lnTo>
                    <a:pt x="479" y="46"/>
                  </a:lnTo>
                  <a:lnTo>
                    <a:pt x="493" y="54"/>
                  </a:lnTo>
                  <a:lnTo>
                    <a:pt x="505" y="62"/>
                  </a:lnTo>
                  <a:lnTo>
                    <a:pt x="517" y="71"/>
                  </a:lnTo>
                  <a:lnTo>
                    <a:pt x="528" y="82"/>
                  </a:lnTo>
                  <a:lnTo>
                    <a:pt x="540" y="92"/>
                  </a:lnTo>
                  <a:lnTo>
                    <a:pt x="550" y="103"/>
                  </a:lnTo>
                  <a:lnTo>
                    <a:pt x="560" y="114"/>
                  </a:lnTo>
                  <a:lnTo>
                    <a:pt x="569" y="126"/>
                  </a:lnTo>
                  <a:lnTo>
                    <a:pt x="578" y="138"/>
                  </a:lnTo>
                  <a:lnTo>
                    <a:pt x="587" y="152"/>
                  </a:lnTo>
                  <a:lnTo>
                    <a:pt x="594" y="165"/>
                  </a:lnTo>
                  <a:lnTo>
                    <a:pt x="601" y="178"/>
                  </a:lnTo>
                  <a:lnTo>
                    <a:pt x="607" y="192"/>
                  </a:lnTo>
                  <a:lnTo>
                    <a:pt x="613" y="206"/>
                  </a:lnTo>
                  <a:lnTo>
                    <a:pt x="618" y="221"/>
                  </a:lnTo>
                  <a:lnTo>
                    <a:pt x="622" y="236"/>
                  </a:lnTo>
                  <a:lnTo>
                    <a:pt x="625" y="251"/>
                  </a:lnTo>
                  <a:lnTo>
                    <a:pt x="629" y="266"/>
                  </a:lnTo>
                  <a:lnTo>
                    <a:pt x="631" y="283"/>
                  </a:lnTo>
                  <a:lnTo>
                    <a:pt x="632" y="298"/>
                  </a:lnTo>
                  <a:lnTo>
                    <a:pt x="632" y="314"/>
                  </a:lnTo>
                </a:path>
              </a:pathLst>
            </a:cu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8" name="Line 297">
              <a:extLst>
                <a:ext uri="{FF2B5EF4-FFF2-40B4-BE49-F238E27FC236}">
                  <a16:creationId xmlns:a16="http://schemas.microsoft.com/office/drawing/2014/main" id="{B10CC935-C9A1-4D97-BB59-7C4E1A8468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385030" y="2123659"/>
              <a:ext cx="86074" cy="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9" name="Line 298">
              <a:extLst>
                <a:ext uri="{FF2B5EF4-FFF2-40B4-BE49-F238E27FC236}">
                  <a16:creationId xmlns:a16="http://schemas.microsoft.com/office/drawing/2014/main" id="{1F752DBB-B6B8-4E49-A0B4-86E9763E17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8791339" y="2123659"/>
              <a:ext cx="87840" cy="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0" name="Line 299">
              <a:extLst>
                <a:ext uri="{FF2B5EF4-FFF2-40B4-BE49-F238E27FC236}">
                  <a16:creationId xmlns:a16="http://schemas.microsoft.com/office/drawing/2014/main" id="{1F241EA0-C343-4992-86A6-AE913375732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350159" y="1955121"/>
              <a:ext cx="75481" cy="42900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1" name="Line 300">
              <a:extLst>
                <a:ext uri="{FF2B5EF4-FFF2-40B4-BE49-F238E27FC236}">
                  <a16:creationId xmlns:a16="http://schemas.microsoft.com/office/drawing/2014/main" id="{C9CF0CE1-C9A6-4192-BC04-74920C460E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257463" y="1832548"/>
              <a:ext cx="43699" cy="75076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2" name="Line 301">
              <a:extLst>
                <a:ext uri="{FF2B5EF4-FFF2-40B4-BE49-F238E27FC236}">
                  <a16:creationId xmlns:a16="http://schemas.microsoft.com/office/drawing/2014/main" id="{C94F6526-8CCD-4083-820A-768438208DF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9131222" y="1788116"/>
              <a:ext cx="0" cy="87333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3" name="Line 302">
              <a:extLst>
                <a:ext uri="{FF2B5EF4-FFF2-40B4-BE49-F238E27FC236}">
                  <a16:creationId xmlns:a16="http://schemas.microsoft.com/office/drawing/2014/main" id="{08CA9E00-9071-4F0A-A45B-9A9A509183F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8961281" y="1832548"/>
              <a:ext cx="44141" cy="75076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9" name="Line 303">
              <a:extLst>
                <a:ext uri="{FF2B5EF4-FFF2-40B4-BE49-F238E27FC236}">
                  <a16:creationId xmlns:a16="http://schemas.microsoft.com/office/drawing/2014/main" id="{219CBB6A-DCA1-47BA-B35E-392220DD46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8837246" y="1955120"/>
              <a:ext cx="75922" cy="44433"/>
            </a:xfrm>
            <a:prstGeom prst="line">
              <a:avLst/>
            </a:prstGeom>
            <a:noFill/>
            <a:ln w="25400">
              <a:solidFill>
                <a:srgbClr val="1D5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0" name="Title 3">
            <a:extLst>
              <a:ext uri="{FF2B5EF4-FFF2-40B4-BE49-F238E27FC236}">
                <a16:creationId xmlns:a16="http://schemas.microsoft.com/office/drawing/2014/main" id="{5CBEA6E7-30C2-46D7-AED6-095BD2F24411}"/>
              </a:ext>
            </a:extLst>
          </p:cNvPr>
          <p:cNvSpPr txBox="1">
            <a:spLocks/>
          </p:cNvSpPr>
          <p:nvPr/>
        </p:nvSpPr>
        <p:spPr>
          <a:xfrm>
            <a:off x="455128" y="457081"/>
            <a:ext cx="11252793" cy="466284"/>
          </a:xfrm>
          <a:prstGeom prst="rect">
            <a:avLst/>
          </a:prstGeom>
        </p:spPr>
        <p:txBody>
          <a:bodyPr vert="horz" lIns="91440" tIns="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dirty="0">
                <a:solidFill>
                  <a:srgbClr val="0086A5"/>
                </a:solidFill>
                <a:latin typeface="Brother 1816" pitchFamily="50" charset="0"/>
              </a:rPr>
              <a:t>Principales</a:t>
            </a:r>
            <a:r>
              <a:rPr lang="en-US" dirty="0">
                <a:solidFill>
                  <a:srgbClr val="0086A5"/>
                </a:solidFill>
                <a:latin typeface="Brother 1816" pitchFamily="50" charset="0"/>
              </a:rPr>
              <a:t> </a:t>
            </a:r>
            <a:r>
              <a:rPr lang="fr-BE" dirty="0" smtClean="0">
                <a:solidFill>
                  <a:srgbClr val="0086A5"/>
                </a:solidFill>
                <a:latin typeface="Brother 1816" pitchFamily="50" charset="0"/>
              </a:rPr>
              <a:t>actions de communication : </a:t>
            </a:r>
            <a:r>
              <a:rPr lang="fr-BE" dirty="0">
                <a:solidFill>
                  <a:srgbClr val="0086A5"/>
                </a:solidFill>
                <a:latin typeface="Brother 1816" pitchFamily="50" charset="0"/>
              </a:rPr>
              <a:t>l</a:t>
            </a:r>
            <a:r>
              <a:rPr lang="fr-BE" dirty="0" smtClean="0">
                <a:solidFill>
                  <a:srgbClr val="0086A5"/>
                </a:solidFill>
                <a:latin typeface="Brother 1816" pitchFamily="50" charset="0"/>
              </a:rPr>
              <a:t>a </a:t>
            </a:r>
            <a:r>
              <a:rPr lang="fr-BE" dirty="0">
                <a:solidFill>
                  <a:srgbClr val="0086A5"/>
                </a:solidFill>
                <a:latin typeface="Brother 1816" pitchFamily="50" charset="0"/>
              </a:rPr>
              <a:t>visibilité (1/2)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87B6DA8F-0D20-4026-AF2D-56022E446D68}"/>
              </a:ext>
            </a:extLst>
          </p:cNvPr>
          <p:cNvGrpSpPr/>
          <p:nvPr/>
        </p:nvGrpSpPr>
        <p:grpSpPr>
          <a:xfrm>
            <a:off x="281894" y="2161448"/>
            <a:ext cx="9158566" cy="3413059"/>
            <a:chOff x="2407452" y="2783998"/>
            <a:chExt cx="6220399" cy="2318113"/>
          </a:xfrm>
        </p:grpSpPr>
        <p:grpSp>
          <p:nvGrpSpPr>
            <p:cNvPr id="150" name="그룹 88">
              <a:extLst>
                <a:ext uri="{FF2B5EF4-FFF2-40B4-BE49-F238E27FC236}">
                  <a16:creationId xmlns:a16="http://schemas.microsoft.com/office/drawing/2014/main" id="{35FA53F1-BA8A-4D41-8E8A-2754AD1BCB74}"/>
                </a:ext>
              </a:extLst>
            </p:cNvPr>
            <p:cNvGrpSpPr/>
            <p:nvPr/>
          </p:nvGrpSpPr>
          <p:grpSpPr>
            <a:xfrm>
              <a:off x="4631897" y="4119854"/>
              <a:ext cx="2422747" cy="982257"/>
              <a:chOff x="4365897" y="2804023"/>
              <a:chExt cx="1817060" cy="736693"/>
            </a:xfrm>
            <a:solidFill>
              <a:srgbClr val="9BCAEC"/>
            </a:solidFill>
          </p:grpSpPr>
          <p:grpSp>
            <p:nvGrpSpPr>
              <p:cNvPr id="324" name="그룹 298">
                <a:extLst>
                  <a:ext uri="{FF2B5EF4-FFF2-40B4-BE49-F238E27FC236}">
                    <a16:creationId xmlns:a16="http://schemas.microsoft.com/office/drawing/2014/main" id="{5DEF731A-7948-41BD-B98A-78C3AA8A2579}"/>
                  </a:ext>
                </a:extLst>
              </p:cNvPr>
              <p:cNvGrpSpPr/>
              <p:nvPr/>
            </p:nvGrpSpPr>
            <p:grpSpPr>
              <a:xfrm flipV="1">
                <a:off x="4365897" y="2804023"/>
                <a:ext cx="1817060" cy="736693"/>
                <a:chOff x="1701541" y="1770381"/>
                <a:chExt cx="1817060" cy="736693"/>
              </a:xfrm>
              <a:grpFill/>
            </p:grpSpPr>
            <p:sp>
              <p:nvSpPr>
                <p:cNvPr id="327" name="직사각형 307">
                  <a:extLst>
                    <a:ext uri="{FF2B5EF4-FFF2-40B4-BE49-F238E27FC236}">
                      <a16:creationId xmlns:a16="http://schemas.microsoft.com/office/drawing/2014/main" id="{16829903-DB86-4875-9D62-B37BEEE642CC}"/>
                    </a:ext>
                  </a:extLst>
                </p:cNvPr>
                <p:cNvSpPr/>
                <p:nvPr/>
              </p:nvSpPr>
              <p:spPr>
                <a:xfrm>
                  <a:off x="1701541" y="2387074"/>
                  <a:ext cx="1476022" cy="120000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3352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34" charset="-127"/>
                      <a:cs typeface="+mn-cs"/>
                    </a:rPr>
                    <a:t> </a:t>
                  </a: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329" name="도넛 9">
                  <a:extLst>
                    <a:ext uri="{FF2B5EF4-FFF2-40B4-BE49-F238E27FC236}">
                      <a16:creationId xmlns:a16="http://schemas.microsoft.com/office/drawing/2014/main" id="{26A723C4-07D7-404D-91AE-EEB620F99580}"/>
                    </a:ext>
                  </a:extLst>
                </p:cNvPr>
                <p:cNvSpPr/>
                <p:nvPr/>
              </p:nvSpPr>
              <p:spPr>
                <a:xfrm rot="5400000">
                  <a:off x="3177563" y="2267074"/>
                  <a:ext cx="240000" cy="2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000" h="900000">
                      <a:moveTo>
                        <a:pt x="0" y="0"/>
                      </a:moveTo>
                      <a:cubicBezTo>
                        <a:pt x="497056" y="0"/>
                        <a:pt x="900000" y="402944"/>
                        <a:pt x="900000" y="900000"/>
                      </a:cubicBezTo>
                      <a:lnTo>
                        <a:pt x="450000" y="900000"/>
                      </a:lnTo>
                      <a:cubicBezTo>
                        <a:pt x="450000" y="651472"/>
                        <a:pt x="248528" y="450000"/>
                        <a:pt x="0" y="450000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332" name="직사각형 309">
                  <a:extLst>
                    <a:ext uri="{FF2B5EF4-FFF2-40B4-BE49-F238E27FC236}">
                      <a16:creationId xmlns:a16="http://schemas.microsoft.com/office/drawing/2014/main" id="{DD38CBA0-08DF-4DF6-BC3A-81A0488EF3A8}"/>
                    </a:ext>
                  </a:extLst>
                </p:cNvPr>
                <p:cNvSpPr/>
                <p:nvPr/>
              </p:nvSpPr>
              <p:spPr>
                <a:xfrm rot="16200000">
                  <a:off x="3267563" y="2117074"/>
                  <a:ext cx="180000" cy="120000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3352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34" charset="-127"/>
                      <a:cs typeface="+mn-cs"/>
                    </a:rPr>
                    <a:t> </a:t>
                  </a: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333" name="이등변 삼각형 310">
                  <a:extLst>
                    <a:ext uri="{FF2B5EF4-FFF2-40B4-BE49-F238E27FC236}">
                      <a16:creationId xmlns:a16="http://schemas.microsoft.com/office/drawing/2014/main" id="{0770C674-487E-4D4B-BE20-C6F6F8D21A92}"/>
                    </a:ext>
                  </a:extLst>
                </p:cNvPr>
                <p:cNvSpPr/>
                <p:nvPr/>
              </p:nvSpPr>
              <p:spPr>
                <a:xfrm>
                  <a:off x="3196525" y="1770381"/>
                  <a:ext cx="322076" cy="316693"/>
                </a:xfrm>
                <a:prstGeom prst="triangle">
                  <a:avLst/>
                </a:pr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334" name="직각 삼각형 311">
                  <a:extLst>
                    <a:ext uri="{FF2B5EF4-FFF2-40B4-BE49-F238E27FC236}">
                      <a16:creationId xmlns:a16="http://schemas.microsoft.com/office/drawing/2014/main" id="{90A8DB87-D8D3-4358-8839-D87CCE5CD59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>
                  <a:off x="3298163" y="2086474"/>
                  <a:ext cx="118800" cy="120000"/>
                </a:xfrm>
                <a:prstGeom prst="rtTriangle">
                  <a:avLst/>
                </a:pr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  <p:sp>
            <p:nvSpPr>
              <p:cNvPr id="325" name="직사각형 182">
                <a:extLst>
                  <a:ext uri="{FF2B5EF4-FFF2-40B4-BE49-F238E27FC236}">
                    <a16:creationId xmlns:a16="http://schemas.microsoft.com/office/drawing/2014/main" id="{60436112-85EC-4975-8420-157A719CAD14}"/>
                  </a:ext>
                </a:extLst>
              </p:cNvPr>
              <p:cNvSpPr/>
              <p:nvPr/>
            </p:nvSpPr>
            <p:spPr>
              <a:xfrm flipV="1">
                <a:off x="4438203" y="2805223"/>
                <a:ext cx="206712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206712" h="118800">
                    <a:moveTo>
                      <a:pt x="159709" y="0"/>
                    </a:moveTo>
                    <a:lnTo>
                      <a:pt x="206712" y="0"/>
                    </a:lnTo>
                    <a:cubicBezTo>
                      <a:pt x="167904" y="68736"/>
                      <a:pt x="95547" y="115609"/>
                      <a:pt x="11904" y="118800"/>
                    </a:cubicBezTo>
                    <a:lnTo>
                      <a:pt x="0" y="118800"/>
                    </a:lnTo>
                    <a:lnTo>
                      <a:pt x="0" y="115262"/>
                    </a:lnTo>
                    <a:cubicBezTo>
                      <a:pt x="68553" y="101780"/>
                      <a:pt x="126572" y="58989"/>
                      <a:pt x="159709" y="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35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151" name="그룹 85">
              <a:extLst>
                <a:ext uri="{FF2B5EF4-FFF2-40B4-BE49-F238E27FC236}">
                  <a16:creationId xmlns:a16="http://schemas.microsoft.com/office/drawing/2014/main" id="{39E74E7B-CA6D-40CA-9A53-E136E8320DD9}"/>
                </a:ext>
              </a:extLst>
            </p:cNvPr>
            <p:cNvGrpSpPr/>
            <p:nvPr/>
          </p:nvGrpSpPr>
          <p:grpSpPr>
            <a:xfrm>
              <a:off x="5695996" y="2783998"/>
              <a:ext cx="2466068" cy="982257"/>
              <a:chOff x="5163960" y="1802131"/>
              <a:chExt cx="1849549" cy="736693"/>
            </a:xfrm>
            <a:solidFill>
              <a:srgbClr val="9BCAEC"/>
            </a:solidFill>
          </p:grpSpPr>
          <p:grpSp>
            <p:nvGrpSpPr>
              <p:cNvPr id="317" name="그룹 247">
                <a:extLst>
                  <a:ext uri="{FF2B5EF4-FFF2-40B4-BE49-F238E27FC236}">
                    <a16:creationId xmlns:a16="http://schemas.microsoft.com/office/drawing/2014/main" id="{D2815BED-5D52-45AA-945A-05C3D8F8C1AB}"/>
                  </a:ext>
                </a:extLst>
              </p:cNvPr>
              <p:cNvGrpSpPr/>
              <p:nvPr/>
            </p:nvGrpSpPr>
            <p:grpSpPr>
              <a:xfrm>
                <a:off x="5220967" y="1802131"/>
                <a:ext cx="1792542" cy="736693"/>
                <a:chOff x="1830853" y="1770381"/>
                <a:chExt cx="1792542" cy="736693"/>
              </a:xfrm>
              <a:grpFill/>
            </p:grpSpPr>
            <p:sp>
              <p:nvSpPr>
                <p:cNvPr id="319" name="직사각형 256">
                  <a:extLst>
                    <a:ext uri="{FF2B5EF4-FFF2-40B4-BE49-F238E27FC236}">
                      <a16:creationId xmlns:a16="http://schemas.microsoft.com/office/drawing/2014/main" id="{68A7C283-FCE5-4879-BBBE-AF8D28ED3180}"/>
                    </a:ext>
                  </a:extLst>
                </p:cNvPr>
                <p:cNvSpPr/>
                <p:nvPr/>
              </p:nvSpPr>
              <p:spPr>
                <a:xfrm>
                  <a:off x="1830853" y="2387074"/>
                  <a:ext cx="1451515" cy="120000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3352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34" charset="-127"/>
                      <a:cs typeface="+mn-cs"/>
                    </a:rPr>
                    <a:t> </a:t>
                  </a: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320" name="도넛 9">
                  <a:extLst>
                    <a:ext uri="{FF2B5EF4-FFF2-40B4-BE49-F238E27FC236}">
                      <a16:creationId xmlns:a16="http://schemas.microsoft.com/office/drawing/2014/main" id="{5A24EE08-D24F-44A7-92FA-FD2F36452422}"/>
                    </a:ext>
                  </a:extLst>
                </p:cNvPr>
                <p:cNvSpPr/>
                <p:nvPr/>
              </p:nvSpPr>
              <p:spPr>
                <a:xfrm rot="5400000">
                  <a:off x="3282353" y="2267074"/>
                  <a:ext cx="240000" cy="2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000" h="900000">
                      <a:moveTo>
                        <a:pt x="0" y="0"/>
                      </a:moveTo>
                      <a:cubicBezTo>
                        <a:pt x="497056" y="0"/>
                        <a:pt x="900000" y="402944"/>
                        <a:pt x="900000" y="900000"/>
                      </a:cubicBezTo>
                      <a:lnTo>
                        <a:pt x="450000" y="900000"/>
                      </a:lnTo>
                      <a:cubicBezTo>
                        <a:pt x="450000" y="651472"/>
                        <a:pt x="248528" y="450000"/>
                        <a:pt x="0" y="450000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5EB8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321" name="직사각형 258">
                  <a:extLst>
                    <a:ext uri="{FF2B5EF4-FFF2-40B4-BE49-F238E27FC236}">
                      <a16:creationId xmlns:a16="http://schemas.microsoft.com/office/drawing/2014/main" id="{2AD39AE4-8006-4F37-9842-A3F2AEEA35BC}"/>
                    </a:ext>
                  </a:extLst>
                </p:cNvPr>
                <p:cNvSpPr/>
                <p:nvPr/>
              </p:nvSpPr>
              <p:spPr>
                <a:xfrm rot="16200000">
                  <a:off x="3372359" y="2117074"/>
                  <a:ext cx="180000" cy="120000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3352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34" charset="-127"/>
                      <a:cs typeface="+mn-cs"/>
                    </a:rPr>
                    <a:t> </a:t>
                  </a: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322" name="이등변 삼각형 259">
                  <a:extLst>
                    <a:ext uri="{FF2B5EF4-FFF2-40B4-BE49-F238E27FC236}">
                      <a16:creationId xmlns:a16="http://schemas.microsoft.com/office/drawing/2014/main" id="{FCB70B3E-1F10-436F-BCE7-C5B1C419D8C8}"/>
                    </a:ext>
                  </a:extLst>
                </p:cNvPr>
                <p:cNvSpPr/>
                <p:nvPr/>
              </p:nvSpPr>
              <p:spPr>
                <a:xfrm>
                  <a:off x="3301319" y="1770381"/>
                  <a:ext cx="322076" cy="316693"/>
                </a:xfrm>
                <a:prstGeom prst="triangle">
                  <a:avLst/>
                </a:pr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323" name="직각 삼각형 260">
                  <a:extLst>
                    <a:ext uri="{FF2B5EF4-FFF2-40B4-BE49-F238E27FC236}">
                      <a16:creationId xmlns:a16="http://schemas.microsoft.com/office/drawing/2014/main" id="{80B0B3D8-D029-4AD8-BE1D-92705B89CCF2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>
                  <a:off x="3406846" y="2086474"/>
                  <a:ext cx="118800" cy="120000"/>
                </a:xfrm>
                <a:prstGeom prst="rtTriangle">
                  <a:avLst/>
                </a:pr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  <p:sp>
            <p:nvSpPr>
              <p:cNvPr id="318" name="직사각형 182">
                <a:extLst>
                  <a:ext uri="{FF2B5EF4-FFF2-40B4-BE49-F238E27FC236}">
                    <a16:creationId xmlns:a16="http://schemas.microsoft.com/office/drawing/2014/main" id="{BD106A2B-6F31-4AE3-A1D7-E420B91A4997}"/>
                  </a:ext>
                </a:extLst>
              </p:cNvPr>
              <p:cNvSpPr/>
              <p:nvPr/>
            </p:nvSpPr>
            <p:spPr>
              <a:xfrm>
                <a:off x="5163960" y="2418824"/>
                <a:ext cx="206712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206712" h="118800">
                    <a:moveTo>
                      <a:pt x="159709" y="0"/>
                    </a:moveTo>
                    <a:lnTo>
                      <a:pt x="206712" y="0"/>
                    </a:lnTo>
                    <a:cubicBezTo>
                      <a:pt x="167904" y="68736"/>
                      <a:pt x="95547" y="115609"/>
                      <a:pt x="11904" y="118800"/>
                    </a:cubicBezTo>
                    <a:lnTo>
                      <a:pt x="0" y="118800"/>
                    </a:lnTo>
                    <a:lnTo>
                      <a:pt x="0" y="115262"/>
                    </a:lnTo>
                    <a:cubicBezTo>
                      <a:pt x="68553" y="101780"/>
                      <a:pt x="126572" y="58989"/>
                      <a:pt x="159709" y="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35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152" name="그룹 84">
              <a:extLst>
                <a:ext uri="{FF2B5EF4-FFF2-40B4-BE49-F238E27FC236}">
                  <a16:creationId xmlns:a16="http://schemas.microsoft.com/office/drawing/2014/main" id="{FAD296BC-4489-4B73-B86D-EF7B6A7E1A85}"/>
                </a:ext>
              </a:extLst>
            </p:cNvPr>
            <p:cNvGrpSpPr/>
            <p:nvPr/>
          </p:nvGrpSpPr>
          <p:grpSpPr>
            <a:xfrm>
              <a:off x="3696900" y="2783998"/>
              <a:ext cx="2390069" cy="982257"/>
              <a:chOff x="3664648" y="1802131"/>
              <a:chExt cx="1792552" cy="736693"/>
            </a:xfrm>
            <a:solidFill>
              <a:srgbClr val="00A9E0"/>
            </a:solidFill>
          </p:grpSpPr>
          <p:grpSp>
            <p:nvGrpSpPr>
              <p:cNvPr id="305" name="그룹 230">
                <a:extLst>
                  <a:ext uri="{FF2B5EF4-FFF2-40B4-BE49-F238E27FC236}">
                    <a16:creationId xmlns:a16="http://schemas.microsoft.com/office/drawing/2014/main" id="{F4245CC5-9CCF-4C7F-A8E4-A5D45F7D858F}"/>
                  </a:ext>
                </a:extLst>
              </p:cNvPr>
              <p:cNvGrpSpPr/>
              <p:nvPr/>
            </p:nvGrpSpPr>
            <p:grpSpPr>
              <a:xfrm>
                <a:off x="3664648" y="1802131"/>
                <a:ext cx="1792552" cy="736693"/>
                <a:chOff x="1726049" y="1770381"/>
                <a:chExt cx="1792552" cy="736693"/>
              </a:xfrm>
              <a:grpFill/>
            </p:grpSpPr>
            <p:sp>
              <p:nvSpPr>
                <p:cNvPr id="307" name="직사각형 239">
                  <a:extLst>
                    <a:ext uri="{FF2B5EF4-FFF2-40B4-BE49-F238E27FC236}">
                      <a16:creationId xmlns:a16="http://schemas.microsoft.com/office/drawing/2014/main" id="{CDD53576-EC81-452C-837D-3B86C513C778}"/>
                    </a:ext>
                  </a:extLst>
                </p:cNvPr>
                <p:cNvSpPr/>
                <p:nvPr/>
              </p:nvSpPr>
              <p:spPr>
                <a:xfrm>
                  <a:off x="1726049" y="2387074"/>
                  <a:ext cx="1451514" cy="120000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3352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34" charset="-127"/>
                      <a:cs typeface="+mn-cs"/>
                    </a:rPr>
                    <a:t> </a:t>
                  </a: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313" name="도넛 9">
                  <a:extLst>
                    <a:ext uri="{FF2B5EF4-FFF2-40B4-BE49-F238E27FC236}">
                      <a16:creationId xmlns:a16="http://schemas.microsoft.com/office/drawing/2014/main" id="{BC6C7C80-6F18-4541-A7EE-07AF6C155D29}"/>
                    </a:ext>
                  </a:extLst>
                </p:cNvPr>
                <p:cNvSpPr/>
                <p:nvPr/>
              </p:nvSpPr>
              <p:spPr>
                <a:xfrm rot="5400000">
                  <a:off x="3177563" y="2267074"/>
                  <a:ext cx="240000" cy="2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000" h="900000">
                      <a:moveTo>
                        <a:pt x="0" y="0"/>
                      </a:moveTo>
                      <a:cubicBezTo>
                        <a:pt x="497056" y="0"/>
                        <a:pt x="900000" y="402944"/>
                        <a:pt x="900000" y="900000"/>
                      </a:cubicBezTo>
                      <a:lnTo>
                        <a:pt x="450000" y="900000"/>
                      </a:lnTo>
                      <a:cubicBezTo>
                        <a:pt x="450000" y="651472"/>
                        <a:pt x="248528" y="450000"/>
                        <a:pt x="0" y="450000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5EB8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314" name="직사각형 241">
                  <a:extLst>
                    <a:ext uri="{FF2B5EF4-FFF2-40B4-BE49-F238E27FC236}">
                      <a16:creationId xmlns:a16="http://schemas.microsoft.com/office/drawing/2014/main" id="{0507D5D2-724D-4D9C-82BF-1CA928B9C9A5}"/>
                    </a:ext>
                  </a:extLst>
                </p:cNvPr>
                <p:cNvSpPr/>
                <p:nvPr/>
              </p:nvSpPr>
              <p:spPr>
                <a:xfrm rot="16200000">
                  <a:off x="3267563" y="2117074"/>
                  <a:ext cx="180000" cy="120000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3352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34" charset="-127"/>
                      <a:cs typeface="+mn-cs"/>
                    </a:rPr>
                    <a:t> </a:t>
                  </a: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315" name="이등변 삼각형 242">
                  <a:extLst>
                    <a:ext uri="{FF2B5EF4-FFF2-40B4-BE49-F238E27FC236}">
                      <a16:creationId xmlns:a16="http://schemas.microsoft.com/office/drawing/2014/main" id="{C63FE193-5467-43C3-9664-B9199905FA82}"/>
                    </a:ext>
                  </a:extLst>
                </p:cNvPr>
                <p:cNvSpPr/>
                <p:nvPr/>
              </p:nvSpPr>
              <p:spPr>
                <a:xfrm>
                  <a:off x="3196525" y="1770381"/>
                  <a:ext cx="322076" cy="316693"/>
                </a:xfrm>
                <a:prstGeom prst="triangle">
                  <a:avLst/>
                </a:pr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316" name="직각 삼각형 243">
                  <a:extLst>
                    <a:ext uri="{FF2B5EF4-FFF2-40B4-BE49-F238E27FC236}">
                      <a16:creationId xmlns:a16="http://schemas.microsoft.com/office/drawing/2014/main" id="{5F7196A1-1C51-4B33-8D29-2FD13BDBCA8D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>
                  <a:off x="3298163" y="2086474"/>
                  <a:ext cx="118800" cy="120000"/>
                </a:xfrm>
                <a:prstGeom prst="rtTriangle">
                  <a:avLst/>
                </a:pr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  <p:sp>
            <p:nvSpPr>
              <p:cNvPr id="306" name="직사각형 182">
                <a:extLst>
                  <a:ext uri="{FF2B5EF4-FFF2-40B4-BE49-F238E27FC236}">
                    <a16:creationId xmlns:a16="http://schemas.microsoft.com/office/drawing/2014/main" id="{218B1578-FAEB-4DC7-BC27-D1A0C2AA18F9}"/>
                  </a:ext>
                </a:extLst>
              </p:cNvPr>
              <p:cNvSpPr/>
              <p:nvPr/>
            </p:nvSpPr>
            <p:spPr>
              <a:xfrm>
                <a:off x="3712446" y="2418824"/>
                <a:ext cx="206712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206712" h="118800">
                    <a:moveTo>
                      <a:pt x="159709" y="0"/>
                    </a:moveTo>
                    <a:lnTo>
                      <a:pt x="206712" y="0"/>
                    </a:lnTo>
                    <a:cubicBezTo>
                      <a:pt x="167904" y="68736"/>
                      <a:pt x="95547" y="115609"/>
                      <a:pt x="11904" y="118800"/>
                    </a:cubicBezTo>
                    <a:lnTo>
                      <a:pt x="0" y="118800"/>
                    </a:lnTo>
                    <a:lnTo>
                      <a:pt x="0" y="115262"/>
                    </a:lnTo>
                    <a:cubicBezTo>
                      <a:pt x="68553" y="101780"/>
                      <a:pt x="126572" y="58989"/>
                      <a:pt x="159709" y="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35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153" name="그룹 87">
              <a:extLst>
                <a:ext uri="{FF2B5EF4-FFF2-40B4-BE49-F238E27FC236}">
                  <a16:creationId xmlns:a16="http://schemas.microsoft.com/office/drawing/2014/main" id="{4419F892-8357-4E02-A576-BA5EB863DA5E}"/>
                </a:ext>
              </a:extLst>
            </p:cNvPr>
            <p:cNvGrpSpPr/>
            <p:nvPr/>
          </p:nvGrpSpPr>
          <p:grpSpPr>
            <a:xfrm>
              <a:off x="2729224" y="4119854"/>
              <a:ext cx="2390069" cy="982257"/>
              <a:chOff x="2938891" y="2804023"/>
              <a:chExt cx="1792552" cy="736693"/>
            </a:xfrm>
            <a:solidFill>
              <a:srgbClr val="00A9E0"/>
            </a:solidFill>
          </p:grpSpPr>
          <p:grpSp>
            <p:nvGrpSpPr>
              <p:cNvPr id="297" name="그룹 281">
                <a:extLst>
                  <a:ext uri="{FF2B5EF4-FFF2-40B4-BE49-F238E27FC236}">
                    <a16:creationId xmlns:a16="http://schemas.microsoft.com/office/drawing/2014/main" id="{E30F87E4-EBA6-4F47-931C-7F4AD7A01F2A}"/>
                  </a:ext>
                </a:extLst>
              </p:cNvPr>
              <p:cNvGrpSpPr/>
              <p:nvPr/>
            </p:nvGrpSpPr>
            <p:grpSpPr>
              <a:xfrm flipV="1">
                <a:off x="2938891" y="2804023"/>
                <a:ext cx="1792552" cy="736693"/>
                <a:chOff x="1726049" y="1770381"/>
                <a:chExt cx="1792552" cy="736693"/>
              </a:xfrm>
              <a:grpFill/>
            </p:grpSpPr>
            <p:sp>
              <p:nvSpPr>
                <p:cNvPr id="300" name="직사각형 290">
                  <a:extLst>
                    <a:ext uri="{FF2B5EF4-FFF2-40B4-BE49-F238E27FC236}">
                      <a16:creationId xmlns:a16="http://schemas.microsoft.com/office/drawing/2014/main" id="{F54B94C4-E55A-4343-BBFB-8DF5D13DAC38}"/>
                    </a:ext>
                  </a:extLst>
                </p:cNvPr>
                <p:cNvSpPr/>
                <p:nvPr/>
              </p:nvSpPr>
              <p:spPr>
                <a:xfrm>
                  <a:off x="1726049" y="2387074"/>
                  <a:ext cx="1451514" cy="120000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3352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34" charset="-127"/>
                      <a:cs typeface="+mn-cs"/>
                    </a:rPr>
                    <a:t> </a:t>
                  </a: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301" name="도넛 9">
                  <a:extLst>
                    <a:ext uri="{FF2B5EF4-FFF2-40B4-BE49-F238E27FC236}">
                      <a16:creationId xmlns:a16="http://schemas.microsoft.com/office/drawing/2014/main" id="{14A19B64-0C84-436D-8BAD-AB28E805F766}"/>
                    </a:ext>
                  </a:extLst>
                </p:cNvPr>
                <p:cNvSpPr/>
                <p:nvPr/>
              </p:nvSpPr>
              <p:spPr>
                <a:xfrm rot="5400000">
                  <a:off x="3177563" y="2267074"/>
                  <a:ext cx="240000" cy="2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000" h="900000">
                      <a:moveTo>
                        <a:pt x="0" y="0"/>
                      </a:moveTo>
                      <a:cubicBezTo>
                        <a:pt x="497056" y="0"/>
                        <a:pt x="900000" y="402944"/>
                        <a:pt x="900000" y="900000"/>
                      </a:cubicBezTo>
                      <a:lnTo>
                        <a:pt x="450000" y="900000"/>
                      </a:lnTo>
                      <a:cubicBezTo>
                        <a:pt x="450000" y="651472"/>
                        <a:pt x="248528" y="450000"/>
                        <a:pt x="0" y="450000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302" name="직사각형 292">
                  <a:extLst>
                    <a:ext uri="{FF2B5EF4-FFF2-40B4-BE49-F238E27FC236}">
                      <a16:creationId xmlns:a16="http://schemas.microsoft.com/office/drawing/2014/main" id="{A73FCE33-36C9-44F1-BCCE-878580B25DBF}"/>
                    </a:ext>
                  </a:extLst>
                </p:cNvPr>
                <p:cNvSpPr/>
                <p:nvPr/>
              </p:nvSpPr>
              <p:spPr>
                <a:xfrm rot="16200000">
                  <a:off x="3267563" y="2117074"/>
                  <a:ext cx="180000" cy="120000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3352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34" charset="-127"/>
                      <a:cs typeface="+mn-cs"/>
                    </a:rPr>
                    <a:t> </a:t>
                  </a: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303" name="이등변 삼각형 293">
                  <a:extLst>
                    <a:ext uri="{FF2B5EF4-FFF2-40B4-BE49-F238E27FC236}">
                      <a16:creationId xmlns:a16="http://schemas.microsoft.com/office/drawing/2014/main" id="{39C8E6D1-E821-4D8B-9A3C-D3297B40B8C7}"/>
                    </a:ext>
                  </a:extLst>
                </p:cNvPr>
                <p:cNvSpPr/>
                <p:nvPr/>
              </p:nvSpPr>
              <p:spPr>
                <a:xfrm>
                  <a:off x="3196525" y="1770381"/>
                  <a:ext cx="322076" cy="316693"/>
                </a:xfrm>
                <a:prstGeom prst="triangle">
                  <a:avLst/>
                </a:pr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304" name="직각 삼각형 294">
                  <a:extLst>
                    <a:ext uri="{FF2B5EF4-FFF2-40B4-BE49-F238E27FC236}">
                      <a16:creationId xmlns:a16="http://schemas.microsoft.com/office/drawing/2014/main" id="{D6FD60EE-1FC8-4953-A088-B8C26125D5B5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>
                  <a:off x="3298163" y="2086474"/>
                  <a:ext cx="118800" cy="120000"/>
                </a:xfrm>
                <a:prstGeom prst="rtTriangle">
                  <a:avLst/>
                </a:pr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  <p:sp>
            <p:nvSpPr>
              <p:cNvPr id="298" name="직사각형 182">
                <a:extLst>
                  <a:ext uri="{FF2B5EF4-FFF2-40B4-BE49-F238E27FC236}">
                    <a16:creationId xmlns:a16="http://schemas.microsoft.com/office/drawing/2014/main" id="{61BA60D3-CD74-4308-A8D0-87E98BBD7389}"/>
                  </a:ext>
                </a:extLst>
              </p:cNvPr>
              <p:cNvSpPr/>
              <p:nvPr/>
            </p:nvSpPr>
            <p:spPr>
              <a:xfrm flipV="1">
                <a:off x="2986689" y="2805223"/>
                <a:ext cx="206712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206712" h="118800">
                    <a:moveTo>
                      <a:pt x="159709" y="0"/>
                    </a:moveTo>
                    <a:lnTo>
                      <a:pt x="206712" y="0"/>
                    </a:lnTo>
                    <a:cubicBezTo>
                      <a:pt x="167904" y="68736"/>
                      <a:pt x="95547" y="115609"/>
                      <a:pt x="11904" y="118800"/>
                    </a:cubicBezTo>
                    <a:lnTo>
                      <a:pt x="0" y="118800"/>
                    </a:lnTo>
                    <a:lnTo>
                      <a:pt x="0" y="115262"/>
                    </a:lnTo>
                    <a:cubicBezTo>
                      <a:pt x="68553" y="101780"/>
                      <a:pt x="126572" y="58989"/>
                      <a:pt x="159709" y="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35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154" name="그룹 83">
              <a:extLst>
                <a:ext uri="{FF2B5EF4-FFF2-40B4-BE49-F238E27FC236}">
                  <a16:creationId xmlns:a16="http://schemas.microsoft.com/office/drawing/2014/main" id="{CD48B4B8-1CE2-4503-A251-D3AF4099541E}"/>
                </a:ext>
              </a:extLst>
            </p:cNvPr>
            <p:cNvGrpSpPr/>
            <p:nvPr/>
          </p:nvGrpSpPr>
          <p:grpSpPr>
            <a:xfrm>
              <a:off x="2407459" y="2783998"/>
              <a:ext cx="1744164" cy="982257"/>
              <a:chOff x="2697563" y="1802131"/>
              <a:chExt cx="1308123" cy="736693"/>
            </a:xfrm>
            <a:solidFill>
              <a:srgbClr val="005EB8"/>
            </a:solidFill>
          </p:grpSpPr>
          <p:grpSp>
            <p:nvGrpSpPr>
              <p:cNvPr id="285" name="그룹 183">
                <a:extLst>
                  <a:ext uri="{FF2B5EF4-FFF2-40B4-BE49-F238E27FC236}">
                    <a16:creationId xmlns:a16="http://schemas.microsoft.com/office/drawing/2014/main" id="{B35A8665-B5CB-4E4C-884E-6B4028C47B89}"/>
                  </a:ext>
                </a:extLst>
              </p:cNvPr>
              <p:cNvGrpSpPr/>
              <p:nvPr/>
            </p:nvGrpSpPr>
            <p:grpSpPr>
              <a:xfrm>
                <a:off x="2756963" y="1802131"/>
                <a:ext cx="1248723" cy="736693"/>
                <a:chOff x="2269878" y="1770381"/>
                <a:chExt cx="1248723" cy="736693"/>
              </a:xfrm>
              <a:grpFill/>
            </p:grpSpPr>
            <p:sp>
              <p:nvSpPr>
                <p:cNvPr id="287" name="직사각형 12">
                  <a:extLst>
                    <a:ext uri="{FF2B5EF4-FFF2-40B4-BE49-F238E27FC236}">
                      <a16:creationId xmlns:a16="http://schemas.microsoft.com/office/drawing/2014/main" id="{A7A490ED-7C45-4385-94A2-F6308B34C9A8}"/>
                    </a:ext>
                  </a:extLst>
                </p:cNvPr>
                <p:cNvSpPr/>
                <p:nvPr/>
              </p:nvSpPr>
              <p:spPr>
                <a:xfrm>
                  <a:off x="2269878" y="2387074"/>
                  <a:ext cx="907685" cy="120000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3352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34" charset="-127"/>
                      <a:cs typeface="+mn-cs"/>
                    </a:rPr>
                    <a:t> </a:t>
                  </a: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288" name="도넛 9">
                  <a:extLst>
                    <a:ext uri="{FF2B5EF4-FFF2-40B4-BE49-F238E27FC236}">
                      <a16:creationId xmlns:a16="http://schemas.microsoft.com/office/drawing/2014/main" id="{AB270D6E-1B76-4BD4-B955-500818D6261C}"/>
                    </a:ext>
                  </a:extLst>
                </p:cNvPr>
                <p:cNvSpPr/>
                <p:nvPr/>
              </p:nvSpPr>
              <p:spPr>
                <a:xfrm rot="5400000">
                  <a:off x="3177563" y="2267074"/>
                  <a:ext cx="240000" cy="2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000" h="900000">
                      <a:moveTo>
                        <a:pt x="0" y="0"/>
                      </a:moveTo>
                      <a:cubicBezTo>
                        <a:pt x="497056" y="0"/>
                        <a:pt x="900000" y="402944"/>
                        <a:pt x="900000" y="900000"/>
                      </a:cubicBezTo>
                      <a:lnTo>
                        <a:pt x="450000" y="900000"/>
                      </a:lnTo>
                      <a:cubicBezTo>
                        <a:pt x="450000" y="651472"/>
                        <a:pt x="248528" y="450000"/>
                        <a:pt x="0" y="450000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5EB8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289" name="직사각형 17">
                  <a:extLst>
                    <a:ext uri="{FF2B5EF4-FFF2-40B4-BE49-F238E27FC236}">
                      <a16:creationId xmlns:a16="http://schemas.microsoft.com/office/drawing/2014/main" id="{E19618F5-ACC7-4DD1-AF1B-ACBD2128F019}"/>
                    </a:ext>
                  </a:extLst>
                </p:cNvPr>
                <p:cNvSpPr/>
                <p:nvPr/>
              </p:nvSpPr>
              <p:spPr>
                <a:xfrm rot="16200000">
                  <a:off x="3267563" y="2117074"/>
                  <a:ext cx="180000" cy="120000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3352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34" charset="-127"/>
                      <a:cs typeface="+mn-cs"/>
                    </a:rPr>
                    <a:t> </a:t>
                  </a: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290" name="이등변 삼각형 20">
                  <a:extLst>
                    <a:ext uri="{FF2B5EF4-FFF2-40B4-BE49-F238E27FC236}">
                      <a16:creationId xmlns:a16="http://schemas.microsoft.com/office/drawing/2014/main" id="{1BCBD3F7-2F6A-49CF-9F6E-1B713A943EE7}"/>
                    </a:ext>
                  </a:extLst>
                </p:cNvPr>
                <p:cNvSpPr/>
                <p:nvPr/>
              </p:nvSpPr>
              <p:spPr>
                <a:xfrm>
                  <a:off x="3196525" y="1770381"/>
                  <a:ext cx="322076" cy="316693"/>
                </a:xfrm>
                <a:prstGeom prst="triangle">
                  <a:avLst/>
                </a:pr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296" name="직각 삼각형 22">
                  <a:extLst>
                    <a:ext uri="{FF2B5EF4-FFF2-40B4-BE49-F238E27FC236}">
                      <a16:creationId xmlns:a16="http://schemas.microsoft.com/office/drawing/2014/main" id="{540A04FF-EB7A-4D23-907F-D107725B741B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>
                  <a:off x="3298163" y="2086474"/>
                  <a:ext cx="118800" cy="120000"/>
                </a:xfrm>
                <a:prstGeom prst="rtTriangle">
                  <a:avLst/>
                </a:pr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  <p:sp>
            <p:nvSpPr>
              <p:cNvPr id="286" name="타원 325">
                <a:extLst>
                  <a:ext uri="{FF2B5EF4-FFF2-40B4-BE49-F238E27FC236}">
                    <a16:creationId xmlns:a16="http://schemas.microsoft.com/office/drawing/2014/main" id="{C3E4CE5D-489B-4208-BE48-00947BE05443}"/>
                  </a:ext>
                </a:extLst>
              </p:cNvPr>
              <p:cNvSpPr/>
              <p:nvPr/>
            </p:nvSpPr>
            <p:spPr>
              <a:xfrm>
                <a:off x="2697563" y="2420024"/>
                <a:ext cx="118800" cy="11880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35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155" name="그룹 86">
              <a:extLst>
                <a:ext uri="{FF2B5EF4-FFF2-40B4-BE49-F238E27FC236}">
                  <a16:creationId xmlns:a16="http://schemas.microsoft.com/office/drawing/2014/main" id="{F15AB769-E869-43F9-89E6-50D326CD636F}"/>
                </a:ext>
              </a:extLst>
            </p:cNvPr>
            <p:cNvGrpSpPr/>
            <p:nvPr/>
          </p:nvGrpSpPr>
          <p:grpSpPr>
            <a:xfrm>
              <a:off x="2407452" y="4119854"/>
              <a:ext cx="776488" cy="982257"/>
              <a:chOff x="2697563" y="2804023"/>
              <a:chExt cx="582366" cy="736693"/>
            </a:xfrm>
            <a:solidFill>
              <a:srgbClr val="005EB8"/>
            </a:solidFill>
          </p:grpSpPr>
          <p:grpSp>
            <p:nvGrpSpPr>
              <p:cNvPr id="162" name="그룹 264">
                <a:extLst>
                  <a:ext uri="{FF2B5EF4-FFF2-40B4-BE49-F238E27FC236}">
                    <a16:creationId xmlns:a16="http://schemas.microsoft.com/office/drawing/2014/main" id="{EAA2C6D0-8248-4FBE-BDE4-3C3DF87B2EC2}"/>
                  </a:ext>
                </a:extLst>
              </p:cNvPr>
              <p:cNvGrpSpPr/>
              <p:nvPr/>
            </p:nvGrpSpPr>
            <p:grpSpPr>
              <a:xfrm flipV="1">
                <a:off x="2756963" y="2804023"/>
                <a:ext cx="522966" cy="736693"/>
                <a:chOff x="2995635" y="1770381"/>
                <a:chExt cx="522966" cy="736693"/>
              </a:xfrm>
              <a:grpFill/>
            </p:grpSpPr>
            <p:sp>
              <p:nvSpPr>
                <p:cNvPr id="164" name="직사각형 273">
                  <a:extLst>
                    <a:ext uri="{FF2B5EF4-FFF2-40B4-BE49-F238E27FC236}">
                      <a16:creationId xmlns:a16="http://schemas.microsoft.com/office/drawing/2014/main" id="{60DDA5DE-8101-41EE-B301-0F18D672BA4B}"/>
                    </a:ext>
                  </a:extLst>
                </p:cNvPr>
                <p:cNvSpPr/>
                <p:nvPr/>
              </p:nvSpPr>
              <p:spPr>
                <a:xfrm>
                  <a:off x="2995635" y="2387074"/>
                  <a:ext cx="181928" cy="120000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3352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34" charset="-127"/>
                      <a:cs typeface="+mn-cs"/>
                    </a:rPr>
                    <a:t> </a:t>
                  </a: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65" name="도넛 9">
                  <a:extLst>
                    <a:ext uri="{FF2B5EF4-FFF2-40B4-BE49-F238E27FC236}">
                      <a16:creationId xmlns:a16="http://schemas.microsoft.com/office/drawing/2014/main" id="{FBF45F59-161C-4971-B623-241E429E2B8E}"/>
                    </a:ext>
                  </a:extLst>
                </p:cNvPr>
                <p:cNvSpPr/>
                <p:nvPr/>
              </p:nvSpPr>
              <p:spPr>
                <a:xfrm rot="5400000">
                  <a:off x="3177563" y="2267074"/>
                  <a:ext cx="240000" cy="2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000" h="900000">
                      <a:moveTo>
                        <a:pt x="0" y="0"/>
                      </a:moveTo>
                      <a:cubicBezTo>
                        <a:pt x="497056" y="0"/>
                        <a:pt x="900000" y="402944"/>
                        <a:pt x="900000" y="900000"/>
                      </a:cubicBezTo>
                      <a:lnTo>
                        <a:pt x="450000" y="900000"/>
                      </a:lnTo>
                      <a:cubicBezTo>
                        <a:pt x="450000" y="651472"/>
                        <a:pt x="248528" y="450000"/>
                        <a:pt x="0" y="450000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66" name="직사각형 275">
                  <a:extLst>
                    <a:ext uri="{FF2B5EF4-FFF2-40B4-BE49-F238E27FC236}">
                      <a16:creationId xmlns:a16="http://schemas.microsoft.com/office/drawing/2014/main" id="{489A0DFF-ADEA-4CDB-9E74-0C63AEECBA82}"/>
                    </a:ext>
                  </a:extLst>
                </p:cNvPr>
                <p:cNvSpPr/>
                <p:nvPr/>
              </p:nvSpPr>
              <p:spPr>
                <a:xfrm rot="16200000">
                  <a:off x="3267563" y="2117074"/>
                  <a:ext cx="180000" cy="120000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3352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34" charset="-127"/>
                      <a:cs typeface="+mn-cs"/>
                    </a:rPr>
                    <a:t> </a:t>
                  </a: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283" name="이등변 삼각형 276">
                  <a:extLst>
                    <a:ext uri="{FF2B5EF4-FFF2-40B4-BE49-F238E27FC236}">
                      <a16:creationId xmlns:a16="http://schemas.microsoft.com/office/drawing/2014/main" id="{9B428901-6CEB-4362-B3AE-7597A63F5E79}"/>
                    </a:ext>
                  </a:extLst>
                </p:cNvPr>
                <p:cNvSpPr/>
                <p:nvPr/>
              </p:nvSpPr>
              <p:spPr>
                <a:xfrm>
                  <a:off x="3196525" y="1770381"/>
                  <a:ext cx="322076" cy="316693"/>
                </a:xfrm>
                <a:prstGeom prst="triangle">
                  <a:avLst/>
                </a:pr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284" name="직각 삼각형 277">
                  <a:extLst>
                    <a:ext uri="{FF2B5EF4-FFF2-40B4-BE49-F238E27FC236}">
                      <a16:creationId xmlns:a16="http://schemas.microsoft.com/office/drawing/2014/main" id="{7FD68AE6-4B5A-43FA-A625-CA2E2B809593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>
                  <a:off x="3298163" y="2086474"/>
                  <a:ext cx="118800" cy="120000"/>
                </a:xfrm>
                <a:prstGeom prst="rtTriangle">
                  <a:avLst/>
                </a:pr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  <p:sp>
            <p:nvSpPr>
              <p:cNvPr id="163" name="타원 327">
                <a:extLst>
                  <a:ext uri="{FF2B5EF4-FFF2-40B4-BE49-F238E27FC236}">
                    <a16:creationId xmlns:a16="http://schemas.microsoft.com/office/drawing/2014/main" id="{75B3B100-6BA8-4AA2-81DC-76B184B46337}"/>
                  </a:ext>
                </a:extLst>
              </p:cNvPr>
              <p:cNvSpPr/>
              <p:nvPr/>
            </p:nvSpPr>
            <p:spPr>
              <a:xfrm>
                <a:off x="2697563" y="2805223"/>
                <a:ext cx="118800" cy="11880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35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156" name="그룹 330">
              <a:extLst>
                <a:ext uri="{FF2B5EF4-FFF2-40B4-BE49-F238E27FC236}">
                  <a16:creationId xmlns:a16="http://schemas.microsoft.com/office/drawing/2014/main" id="{19A95B88-B69F-49CA-B65A-A8A205847AA8}"/>
                </a:ext>
              </a:extLst>
            </p:cNvPr>
            <p:cNvGrpSpPr/>
            <p:nvPr/>
          </p:nvGrpSpPr>
          <p:grpSpPr>
            <a:xfrm>
              <a:off x="2407452" y="3728338"/>
              <a:ext cx="6220399" cy="429435"/>
              <a:chOff x="2697563" y="2491342"/>
              <a:chExt cx="4665299" cy="322076"/>
            </a:xfrm>
            <a:solidFill>
              <a:srgbClr val="005EB8"/>
            </a:solidFill>
          </p:grpSpPr>
          <p:grpSp>
            <p:nvGrpSpPr>
              <p:cNvPr id="157" name="그룹 131">
                <a:extLst>
                  <a:ext uri="{FF2B5EF4-FFF2-40B4-BE49-F238E27FC236}">
                    <a16:creationId xmlns:a16="http://schemas.microsoft.com/office/drawing/2014/main" id="{20E7BCFD-169B-4E8C-86F4-76C8C42923B8}"/>
                  </a:ext>
                </a:extLst>
              </p:cNvPr>
              <p:cNvGrpSpPr/>
              <p:nvPr/>
            </p:nvGrpSpPr>
            <p:grpSpPr>
              <a:xfrm rot="5400000">
                <a:off x="4898877" y="349432"/>
                <a:ext cx="322076" cy="4605895"/>
                <a:chOff x="3196525" y="1907134"/>
                <a:chExt cx="322076" cy="4605895"/>
              </a:xfrm>
              <a:grpFill/>
            </p:grpSpPr>
            <p:sp>
              <p:nvSpPr>
                <p:cNvPr id="159" name="직사각형 142">
                  <a:extLst>
                    <a:ext uri="{FF2B5EF4-FFF2-40B4-BE49-F238E27FC236}">
                      <a16:creationId xmlns:a16="http://schemas.microsoft.com/office/drawing/2014/main" id="{6EB3E850-4A6A-4972-BFA0-856FF5000D57}"/>
                    </a:ext>
                  </a:extLst>
                </p:cNvPr>
                <p:cNvSpPr/>
                <p:nvPr/>
              </p:nvSpPr>
              <p:spPr>
                <a:xfrm rot="16200000">
                  <a:off x="1154742" y="4250206"/>
                  <a:ext cx="4405647" cy="120000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3352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34" charset="-127"/>
                      <a:cs typeface="+mn-cs"/>
                    </a:rPr>
                    <a:t> </a:t>
                  </a: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60" name="이등변 삼각형 143">
                  <a:extLst>
                    <a:ext uri="{FF2B5EF4-FFF2-40B4-BE49-F238E27FC236}">
                      <a16:creationId xmlns:a16="http://schemas.microsoft.com/office/drawing/2014/main" id="{C1A382E3-5820-44D1-BF4F-F82EDB18F975}"/>
                    </a:ext>
                  </a:extLst>
                </p:cNvPr>
                <p:cNvSpPr/>
                <p:nvPr/>
              </p:nvSpPr>
              <p:spPr>
                <a:xfrm>
                  <a:off x="3196525" y="1907134"/>
                  <a:ext cx="322076" cy="316693"/>
                </a:xfrm>
                <a:prstGeom prst="triangle">
                  <a:avLst/>
                </a:pr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61" name="직각 삼각형 144">
                  <a:extLst>
                    <a:ext uri="{FF2B5EF4-FFF2-40B4-BE49-F238E27FC236}">
                      <a16:creationId xmlns:a16="http://schemas.microsoft.com/office/drawing/2014/main" id="{55C0CAE9-DA0A-46E2-82DF-25F7565742D4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>
                  <a:off x="3298163" y="2106782"/>
                  <a:ext cx="118800" cy="120000"/>
                </a:xfrm>
                <a:prstGeom prst="rtTriangle">
                  <a:avLst/>
                </a:prstGeom>
                <a:grpFill/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335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  <p:sp>
            <p:nvSpPr>
              <p:cNvPr id="158" name="타원 329">
                <a:extLst>
                  <a:ext uri="{FF2B5EF4-FFF2-40B4-BE49-F238E27FC236}">
                    <a16:creationId xmlns:a16="http://schemas.microsoft.com/office/drawing/2014/main" id="{60FA8509-B4F5-46B5-88A8-FCF59A2F085F}"/>
                  </a:ext>
                </a:extLst>
              </p:cNvPr>
              <p:cNvSpPr/>
              <p:nvPr/>
            </p:nvSpPr>
            <p:spPr>
              <a:xfrm>
                <a:off x="2697563" y="2592975"/>
                <a:ext cx="118800" cy="11880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35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  <p:sp>
        <p:nvSpPr>
          <p:cNvPr id="183" name="Marcador de número de diapositiva 2"/>
          <p:cNvSpPr txBox="1">
            <a:spLocks/>
          </p:cNvSpPr>
          <p:nvPr/>
        </p:nvSpPr>
        <p:spPr>
          <a:xfrm>
            <a:off x="10850252" y="6373041"/>
            <a:ext cx="503548" cy="26126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1"/>
                </a:solidFill>
                <a:latin typeface="Apex New Medium" panose="02010600040501010103" pitchFamily="50" charset="0"/>
                <a:ea typeface="Apex New Medium" panose="02010600040501010103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032877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6650EB34-D9EF-4B2B-8AB4-DC5D78318C71}"/>
              </a:ext>
            </a:extLst>
          </p:cNvPr>
          <p:cNvSpPr/>
          <p:nvPr/>
        </p:nvSpPr>
        <p:spPr>
          <a:xfrm>
            <a:off x="0" y="1563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A9E0">
                  <a:alpha val="90000"/>
                </a:srgbClr>
              </a:gs>
              <a:gs pos="100000">
                <a:srgbClr val="005EB8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3AC9220-1627-454D-81BC-E80BA149FCE0}"/>
              </a:ext>
            </a:extLst>
          </p:cNvPr>
          <p:cNvCxnSpPr>
            <a:cxnSpLocks/>
          </p:cNvCxnSpPr>
          <p:nvPr/>
        </p:nvCxnSpPr>
        <p:spPr>
          <a:xfrm>
            <a:off x="1007188" y="1208302"/>
            <a:ext cx="10700733" cy="0"/>
          </a:xfrm>
          <a:prstGeom prst="line">
            <a:avLst/>
          </a:prstGeom>
          <a:noFill/>
          <a:ln w="19050" cap="rnd" cmpd="sng" algn="ctr">
            <a:solidFill>
              <a:srgbClr val="FFFFFF"/>
            </a:solidFill>
            <a:prstDash val="sysDash"/>
            <a:round/>
          </a:ln>
          <a:effectLst/>
        </p:spPr>
      </p:cxnSp>
      <p:sp>
        <p:nvSpPr>
          <p:cNvPr id="76" name="Shape 383">
            <a:extLst>
              <a:ext uri="{FF2B5EF4-FFF2-40B4-BE49-F238E27FC236}">
                <a16:creationId xmlns:a16="http://schemas.microsoft.com/office/drawing/2014/main" id="{36465A82-5AFD-4052-B3A9-3126517FC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015" y="799622"/>
            <a:ext cx="3551198" cy="1017192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charset="0"/>
                <a:ea typeface="ＭＳ Ｐゴシック" charset="-128"/>
              </a:rPr>
              <a:t>Print</a:t>
            </a:r>
            <a:endParaRPr kumimoji="0" lang="en-US" altLang="es-ES_tradnl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charset="0"/>
              <a:ea typeface="ＭＳ Ｐゴシック" charset="-128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_tradnl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charset="0"/>
                <a:ea typeface="ＭＳ Ｐゴシック" charset="-128"/>
              </a:rPr>
              <a:t> </a:t>
            </a:r>
            <a:endParaRPr kumimoji="0" lang="en-US" altLang="es-ES_tradnl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charset="0"/>
              <a:ea typeface="ＭＳ Ｐゴシック" charset="-128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Presse </a:t>
            </a:r>
            <a:r>
              <a:rPr lang="fr-FR" sz="1600" kern="0" dirty="0" smtClean="0">
                <a:solidFill>
                  <a:srgbClr val="FFFFFF"/>
                </a:solidFill>
              </a:rPr>
              <a:t>spécialisée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Presse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générale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régionale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kern="0" dirty="0">
                <a:solidFill>
                  <a:srgbClr val="FFFFFF"/>
                </a:solidFill>
              </a:rPr>
              <a:t>R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eportages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TV</a:t>
            </a:r>
            <a:b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</a:b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/>
            </a:r>
            <a:b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</a:b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18 publications</a:t>
            </a:r>
          </a:p>
        </p:txBody>
      </p:sp>
      <p:sp>
        <p:nvSpPr>
          <p:cNvPr id="77" name="Shape 383">
            <a:extLst>
              <a:ext uri="{FF2B5EF4-FFF2-40B4-BE49-F238E27FC236}">
                <a16:creationId xmlns:a16="http://schemas.microsoft.com/office/drawing/2014/main" id="{0D15BE96-9FF4-4662-B5A7-B10C8AF57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9562" y="2812037"/>
            <a:ext cx="682158" cy="715222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97FDB2D-3806-4570-A51F-4E69D9A4283E}"/>
              </a:ext>
            </a:extLst>
          </p:cNvPr>
          <p:cNvSpPr/>
          <p:nvPr/>
        </p:nvSpPr>
        <p:spPr>
          <a:xfrm>
            <a:off x="170993" y="674714"/>
            <a:ext cx="1077350" cy="1077346"/>
          </a:xfrm>
          <a:prstGeom prst="ellipse">
            <a:avLst/>
          </a:prstGeom>
          <a:solidFill>
            <a:srgbClr val="FFFFFF"/>
          </a:solidFill>
          <a:ln w="107950" cap="flat" cmpd="thinThick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Shape 383">
            <a:extLst>
              <a:ext uri="{FF2B5EF4-FFF2-40B4-BE49-F238E27FC236}">
                <a16:creationId xmlns:a16="http://schemas.microsoft.com/office/drawing/2014/main" id="{EFE605BE-16F4-44C1-9CDD-A45449842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736" y="789811"/>
            <a:ext cx="584452" cy="612780"/>
          </a:xfrm>
          <a:prstGeom prst="rect">
            <a:avLst/>
          </a:prstGeom>
          <a:solidFill>
            <a:srgbClr val="FFFFFF"/>
          </a:solidFill>
          <a:ln cmpd="thickThin">
            <a:solidFill>
              <a:srgbClr val="FFFFFF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Calibri Light" charset="0"/>
                <a:ea typeface="ＭＳ Ｐゴシック" charset="-128"/>
              </a:rPr>
              <a:t>1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A9E0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</p:txBody>
      </p:sp>
      <p:sp>
        <p:nvSpPr>
          <p:cNvPr id="80" name="Shape 383">
            <a:extLst>
              <a:ext uri="{FF2B5EF4-FFF2-40B4-BE49-F238E27FC236}">
                <a16:creationId xmlns:a16="http://schemas.microsoft.com/office/drawing/2014/main" id="{607C9B45-C5BC-4C5E-96E5-E73C8C172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956" y="821391"/>
            <a:ext cx="3262786" cy="968479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charset="0"/>
                <a:ea typeface="ＭＳ Ｐゴシック" charset="-128"/>
              </a:rPr>
              <a:t>Digital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_tradnl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charset="0"/>
                <a:ea typeface="ＭＳ Ｐゴシック" charset="-128"/>
              </a:rPr>
              <a:t> </a:t>
            </a:r>
            <a:endParaRPr kumimoji="0" lang="en-US" altLang="es-ES_tradnl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charset="0"/>
              <a:ea typeface="ＭＳ Ｐゴシック" charset="-128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Réseaux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sociaux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-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28 publications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Site internet - 30  publications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s-ES_tradnl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charset="0"/>
              <a:ea typeface="ＭＳ Ｐゴシック" charset="-128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charset="0"/>
              <a:ea typeface="ＭＳ Ｐゴシック" charset="-128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E599C13-1A62-48C5-BADD-FFF71291BBFA}"/>
              </a:ext>
            </a:extLst>
          </p:cNvPr>
          <p:cNvCxnSpPr>
            <a:cxnSpLocks/>
          </p:cNvCxnSpPr>
          <p:nvPr/>
        </p:nvCxnSpPr>
        <p:spPr>
          <a:xfrm>
            <a:off x="1007188" y="3381467"/>
            <a:ext cx="10890898" cy="0"/>
          </a:xfrm>
          <a:prstGeom prst="line">
            <a:avLst/>
          </a:prstGeom>
          <a:noFill/>
          <a:ln w="19050" cap="rnd" cmpd="sng" algn="ctr">
            <a:solidFill>
              <a:srgbClr val="FFFFFF"/>
            </a:solidFill>
            <a:prstDash val="sysDash"/>
            <a:round/>
          </a:ln>
          <a:effectLst/>
        </p:spPr>
      </p:cxnSp>
      <p:sp>
        <p:nvSpPr>
          <p:cNvPr id="82" name="Shape 383">
            <a:extLst>
              <a:ext uri="{FF2B5EF4-FFF2-40B4-BE49-F238E27FC236}">
                <a16:creationId xmlns:a16="http://schemas.microsoft.com/office/drawing/2014/main" id="{3E28F665-DA88-4371-9714-D84C7E189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015" y="3016328"/>
            <a:ext cx="2524807" cy="1017192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es-ES_trad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charset="0"/>
                <a:ea typeface="ＭＳ Ｐゴシック" charset="-128"/>
              </a:rPr>
              <a:t>Evénementiel</a:t>
            </a:r>
            <a:r>
              <a:rPr kumimoji="0" lang="en-US" altLang="es-ES_trad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charset="0"/>
                <a:ea typeface="ＭＳ Ｐゴシック" charset="-128"/>
              </a:rPr>
              <a:t> </a:t>
            </a:r>
            <a:r>
              <a:rPr kumimoji="0" lang="en-US" alt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charset="0"/>
                <a:ea typeface="ＭＳ Ｐゴシック" charset="-128"/>
              </a:rPr>
              <a:t/>
            </a:r>
            <a:br>
              <a:rPr kumimoji="0" lang="en-US" alt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charset="0"/>
                <a:ea typeface="ＭＳ Ｐゴシック" charset="-128"/>
              </a:rPr>
            </a:br>
            <a:endParaRPr kumimoji="0" lang="en-US" altLang="es-ES_tradnl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charset="0"/>
              <a:ea typeface="ＭＳ Ｐゴシック" charset="-128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Organisation du Colloque de la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FCU -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Juin 2019</a:t>
            </a:r>
            <a:b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</a:b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300 participants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Tremplin Carrière -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7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avril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</p:txBody>
      </p:sp>
      <p:sp>
        <p:nvSpPr>
          <p:cNvPr id="83" name="Shape 383">
            <a:extLst>
              <a:ext uri="{FF2B5EF4-FFF2-40B4-BE49-F238E27FC236}">
                <a16:creationId xmlns:a16="http://schemas.microsoft.com/office/drawing/2014/main" id="{F7B7D2CF-E8AB-4F2A-813C-C92F93237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1613" y="3005439"/>
            <a:ext cx="3967781" cy="1077337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charset="0"/>
                <a:ea typeface="ＭＳ Ｐゴシック" charset="-128"/>
              </a:rPr>
              <a:t>Salons </a:t>
            </a:r>
            <a:br>
              <a:rPr kumimoji="0" lang="en-US" alt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charset="0"/>
                <a:ea typeface="ＭＳ Ｐゴシック" charset="-128"/>
              </a:rPr>
            </a:b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 Salon de l’emploi à Vence </a:t>
            </a:r>
            <a:b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</a:b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 6 Février </a:t>
            </a:r>
            <a:r>
              <a:rPr lang="fr-FR" sz="1600" kern="0" dirty="0" smtClean="0">
                <a:solidFill>
                  <a:srgbClr val="FFFFFF"/>
                </a:solidFill>
              </a:rPr>
              <a:t>-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21 </a:t>
            </a:r>
            <a:r>
              <a:rPr lang="fr-FR" sz="1600" kern="0" dirty="0" smtClean="0">
                <a:solidFill>
                  <a:srgbClr val="FFFFFF"/>
                </a:solidFill>
              </a:rPr>
              <a:t>contacts 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Salon de l’alternance et de l’apprentissage  </a:t>
            </a:r>
            <a:b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</a:b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7 février </a:t>
            </a:r>
            <a:r>
              <a:rPr lang="fr-FR" sz="1600" kern="0" dirty="0">
                <a:solidFill>
                  <a:srgbClr val="FFFFFF"/>
                </a:solidFill>
              </a:rPr>
              <a:t>-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 5 contacts DRH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kern="0" noProof="0" dirty="0" smtClean="0">
                <a:solidFill>
                  <a:srgbClr val="FFFFFF"/>
                </a:solidFill>
              </a:rPr>
              <a:t>JPO </a:t>
            </a:r>
            <a:r>
              <a:rPr lang="fr-FR" sz="1600" kern="0" noProof="0" dirty="0" err="1" smtClean="0">
                <a:solidFill>
                  <a:srgbClr val="FFFFFF"/>
                </a:solidFill>
              </a:rPr>
              <a:t>Carlone</a:t>
            </a:r>
            <a:r>
              <a:rPr lang="fr-FR" sz="1600" kern="0" noProof="0" dirty="0" smtClean="0">
                <a:solidFill>
                  <a:srgbClr val="FFFFFF"/>
                </a:solidFill>
              </a:rPr>
              <a:t> - 12 février </a:t>
            </a:r>
            <a:r>
              <a:rPr lang="fr-FR" sz="1600" kern="0" dirty="0" smtClean="0">
                <a:solidFill>
                  <a:srgbClr val="FFFFFF"/>
                </a:solidFill>
              </a:rPr>
              <a:t>- </a:t>
            </a:r>
            <a:r>
              <a:rPr lang="fr-FR" sz="1600" kern="0" noProof="0" dirty="0" smtClean="0">
                <a:solidFill>
                  <a:srgbClr val="FFFFFF"/>
                </a:solidFill>
              </a:rPr>
              <a:t>12 contacts</a:t>
            </a:r>
            <a:endParaRPr kumimoji="0" lang="en-IE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JPO STAPS - 12 </a:t>
            </a:r>
            <a:r>
              <a:rPr kumimoji="0" lang="fr-B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février - </a:t>
            </a:r>
            <a:r>
              <a:rPr kumimoji="0" lang="fr-B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12 </a:t>
            </a:r>
            <a:r>
              <a:rPr lang="fr-BE" sz="1600" kern="0" dirty="0" smtClean="0">
                <a:solidFill>
                  <a:srgbClr val="FFFFFF"/>
                </a:solidFill>
              </a:rPr>
              <a:t>contacts</a:t>
            </a:r>
            <a:endParaRPr kumimoji="0" lang="fr-B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La nuit de l’orientation et de l’évolution professionnelle - 13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mars à la CCI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</p:txBody>
      </p:sp>
      <p:sp>
        <p:nvSpPr>
          <p:cNvPr id="84" name="Shape 383">
            <a:extLst>
              <a:ext uri="{FF2B5EF4-FFF2-40B4-BE49-F238E27FC236}">
                <a16:creationId xmlns:a16="http://schemas.microsoft.com/office/drawing/2014/main" id="{F6B0AB94-E143-495C-BDB4-4ACDEE2AD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1633" y="3038098"/>
            <a:ext cx="2509680" cy="1017192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charset="0"/>
                <a:ea typeface="ＭＳ Ｐゴシック" charset="-128"/>
              </a:rPr>
              <a:t>Networking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charset="0"/>
                <a:ea typeface="ＭＳ Ｐゴシック" charset="-128"/>
              </a:rPr>
              <a:t>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charset="0"/>
                <a:ea typeface="ＭＳ Ｐゴシック" charset="-128"/>
              </a:rPr>
              <a:t>    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charset="0"/>
              <a:ea typeface="ＭＳ Ｐゴシック" charset="-128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Nice Matin Hub Business </a:t>
            </a:r>
            <a:b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</a:b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40  personnes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/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8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start-up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Présence et communication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auprès </a:t>
            </a:r>
            <a:r>
              <a:rPr lang="fr-FR" sz="1600" kern="0" dirty="0" smtClean="0">
                <a:solidFill>
                  <a:srgbClr val="FFFFFF"/>
                </a:solidFill>
              </a:rPr>
              <a:t>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ST Microelectronics 45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personnes</a:t>
            </a:r>
            <a:endParaRPr lang="fr-FR" sz="1600" kern="0" dirty="0">
              <a:solidFill>
                <a:srgbClr val="FFFFFF"/>
              </a:solidFill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Présence aux réunions de        l’UPE 06</a:t>
            </a:r>
            <a:endParaRPr kumimoji="0" lang="en-I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60A8B02-1F86-472C-A6C2-3923AB8BB301}"/>
              </a:ext>
            </a:extLst>
          </p:cNvPr>
          <p:cNvSpPr/>
          <p:nvPr/>
        </p:nvSpPr>
        <p:spPr>
          <a:xfrm>
            <a:off x="4018381" y="674714"/>
            <a:ext cx="1077350" cy="1077346"/>
          </a:xfrm>
          <a:prstGeom prst="ellipse">
            <a:avLst/>
          </a:prstGeom>
          <a:solidFill>
            <a:srgbClr val="FFFFFF"/>
          </a:solidFill>
          <a:ln w="107950" cap="flat" cmpd="thinThick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Shape 383">
            <a:extLst>
              <a:ext uri="{FF2B5EF4-FFF2-40B4-BE49-F238E27FC236}">
                <a16:creationId xmlns:a16="http://schemas.microsoft.com/office/drawing/2014/main" id="{E50A7137-7714-4A2F-8748-EFC45982F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124" y="789811"/>
            <a:ext cx="584452" cy="612780"/>
          </a:xfrm>
          <a:prstGeom prst="rect">
            <a:avLst/>
          </a:prstGeom>
          <a:solidFill>
            <a:srgbClr val="FFFFFF"/>
          </a:solidFill>
          <a:ln cmpd="thickThin">
            <a:solidFill>
              <a:srgbClr val="FFFFFF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Calibri Light" charset="0"/>
                <a:ea typeface="ＭＳ Ｐゴシック" charset="-128"/>
              </a:rPr>
              <a:t>2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A9E0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98AD87A-BC62-40C2-BC49-23C7E09E960C}"/>
              </a:ext>
            </a:extLst>
          </p:cNvPr>
          <p:cNvSpPr/>
          <p:nvPr/>
        </p:nvSpPr>
        <p:spPr>
          <a:xfrm>
            <a:off x="8399170" y="674714"/>
            <a:ext cx="1077350" cy="1077346"/>
          </a:xfrm>
          <a:prstGeom prst="ellipse">
            <a:avLst/>
          </a:prstGeom>
          <a:solidFill>
            <a:srgbClr val="FFFFFF"/>
          </a:solidFill>
          <a:ln w="107950" cap="flat" cmpd="thinThick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Shape 383">
            <a:extLst>
              <a:ext uri="{FF2B5EF4-FFF2-40B4-BE49-F238E27FC236}">
                <a16:creationId xmlns:a16="http://schemas.microsoft.com/office/drawing/2014/main" id="{43A1882B-0035-4E35-958F-D4E0994A6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0913" y="789811"/>
            <a:ext cx="584452" cy="612780"/>
          </a:xfrm>
          <a:prstGeom prst="rect">
            <a:avLst/>
          </a:prstGeom>
          <a:solidFill>
            <a:srgbClr val="FFFFFF"/>
          </a:solidFill>
          <a:ln cmpd="thickThin">
            <a:solidFill>
              <a:srgbClr val="FFFFFF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Calibri Light" charset="0"/>
                <a:ea typeface="ＭＳ Ｐゴシック" charset="-128"/>
              </a:rPr>
              <a:t>3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A9E0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E61454A-88B1-415C-BAC1-22F0F90BD4A8}"/>
              </a:ext>
            </a:extLst>
          </p:cNvPr>
          <p:cNvSpPr/>
          <p:nvPr/>
        </p:nvSpPr>
        <p:spPr>
          <a:xfrm>
            <a:off x="170993" y="2842794"/>
            <a:ext cx="1077350" cy="1077346"/>
          </a:xfrm>
          <a:prstGeom prst="ellipse">
            <a:avLst/>
          </a:prstGeom>
          <a:solidFill>
            <a:srgbClr val="FFFFFF"/>
          </a:solidFill>
          <a:ln w="107950" cap="flat" cmpd="thinThick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Shape 383">
            <a:extLst>
              <a:ext uri="{FF2B5EF4-FFF2-40B4-BE49-F238E27FC236}">
                <a16:creationId xmlns:a16="http://schemas.microsoft.com/office/drawing/2014/main" id="{A2366F93-1DBA-45B1-9982-A860C37EA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736" y="2957891"/>
            <a:ext cx="584452" cy="612780"/>
          </a:xfrm>
          <a:prstGeom prst="rect">
            <a:avLst/>
          </a:prstGeom>
          <a:solidFill>
            <a:srgbClr val="FFFFFF"/>
          </a:solidFill>
          <a:ln cmpd="thickThin">
            <a:solidFill>
              <a:srgbClr val="FFFFFF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Calibri Light" charset="0"/>
                <a:ea typeface="ＭＳ Ｐゴシック" charset="-128"/>
              </a:rPr>
              <a:t>4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A9E0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F81AA89-ED76-436B-AFB8-97C75C3B6BFB}"/>
              </a:ext>
            </a:extLst>
          </p:cNvPr>
          <p:cNvSpPr/>
          <p:nvPr/>
        </p:nvSpPr>
        <p:spPr>
          <a:xfrm>
            <a:off x="4018381" y="2842794"/>
            <a:ext cx="1077350" cy="1077346"/>
          </a:xfrm>
          <a:prstGeom prst="ellipse">
            <a:avLst/>
          </a:prstGeom>
          <a:solidFill>
            <a:srgbClr val="FFFFFF"/>
          </a:solidFill>
          <a:ln w="107950" cap="flat" cmpd="thinThick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Shape 383">
            <a:extLst>
              <a:ext uri="{FF2B5EF4-FFF2-40B4-BE49-F238E27FC236}">
                <a16:creationId xmlns:a16="http://schemas.microsoft.com/office/drawing/2014/main" id="{7F0F90A0-ED70-436A-83A1-237509CFB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124" y="2957891"/>
            <a:ext cx="584452" cy="612780"/>
          </a:xfrm>
          <a:prstGeom prst="rect">
            <a:avLst/>
          </a:prstGeom>
          <a:solidFill>
            <a:srgbClr val="FFFFFF"/>
          </a:solidFill>
          <a:ln cmpd="thickThin">
            <a:solidFill>
              <a:srgbClr val="FFFFFF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Calibri Light" charset="0"/>
                <a:ea typeface="ＭＳ Ｐゴシック" charset="-128"/>
              </a:rPr>
              <a:t>5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A9E0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CB9B0E7-00A0-424B-8C61-96646FEB34DD}"/>
              </a:ext>
            </a:extLst>
          </p:cNvPr>
          <p:cNvSpPr/>
          <p:nvPr/>
        </p:nvSpPr>
        <p:spPr>
          <a:xfrm>
            <a:off x="8399170" y="2842794"/>
            <a:ext cx="1077350" cy="1077346"/>
          </a:xfrm>
          <a:prstGeom prst="ellipse">
            <a:avLst/>
          </a:prstGeom>
          <a:solidFill>
            <a:srgbClr val="FFFFFF"/>
          </a:solidFill>
          <a:ln w="107950" cap="flat" cmpd="thinThick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Shape 383">
            <a:extLst>
              <a:ext uri="{FF2B5EF4-FFF2-40B4-BE49-F238E27FC236}">
                <a16:creationId xmlns:a16="http://schemas.microsoft.com/office/drawing/2014/main" id="{C1E08DE7-BF65-4693-AE6D-E5B0C9797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0913" y="2957891"/>
            <a:ext cx="584452" cy="612780"/>
          </a:xfrm>
          <a:prstGeom prst="rect">
            <a:avLst/>
          </a:prstGeom>
          <a:solidFill>
            <a:srgbClr val="FFFFFF"/>
          </a:solidFill>
          <a:ln cmpd="thickThin">
            <a:solidFill>
              <a:srgbClr val="FFFFFF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Calibri Light" charset="0"/>
                <a:ea typeface="ＭＳ Ｐゴシック" charset="-128"/>
              </a:rPr>
              <a:t>6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A9E0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</p:txBody>
      </p:sp>
      <p:sp>
        <p:nvSpPr>
          <p:cNvPr id="95" name="Title 3">
            <a:extLst>
              <a:ext uri="{FF2B5EF4-FFF2-40B4-BE49-F238E27FC236}">
                <a16:creationId xmlns:a16="http://schemas.microsoft.com/office/drawing/2014/main" id="{A13AC00F-4FD8-4252-97AB-9F686552418B}"/>
              </a:ext>
            </a:extLst>
          </p:cNvPr>
          <p:cNvSpPr txBox="1">
            <a:spLocks/>
          </p:cNvSpPr>
          <p:nvPr/>
        </p:nvSpPr>
        <p:spPr>
          <a:xfrm>
            <a:off x="455128" y="137041"/>
            <a:ext cx="11252793" cy="466284"/>
          </a:xfrm>
          <a:prstGeom prst="rect">
            <a:avLst/>
          </a:prstGeom>
        </p:spPr>
        <p:txBody>
          <a:bodyPr vert="horz" lIns="91440" tIns="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Principales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fr-BE" dirty="0" smtClean="0">
                <a:solidFill>
                  <a:srgbClr val="FFFFFF"/>
                </a:solidFill>
                <a:latin typeface="Calibri Light" panose="020F0302020204030204"/>
              </a:rPr>
              <a:t>actions de communication </a:t>
            </a:r>
            <a:r>
              <a:rPr kumimoji="0" lang="fr-B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 </a:t>
            </a:r>
            <a:r>
              <a:rPr kumimoji="0" lang="fr-BE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La visibilité (2/2)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4E5954A-8502-4E3D-B223-BC3797FEB541}"/>
              </a:ext>
            </a:extLst>
          </p:cNvPr>
          <p:cNvCxnSpPr>
            <a:cxnSpLocks/>
          </p:cNvCxnSpPr>
          <p:nvPr/>
        </p:nvCxnSpPr>
        <p:spPr>
          <a:xfrm>
            <a:off x="1094272" y="5328679"/>
            <a:ext cx="3303557" cy="0"/>
          </a:xfrm>
          <a:prstGeom prst="line">
            <a:avLst/>
          </a:prstGeom>
          <a:noFill/>
          <a:ln w="19050" cap="rnd" cmpd="sng" algn="ctr">
            <a:solidFill>
              <a:srgbClr val="FFFFFF"/>
            </a:solidFill>
            <a:prstDash val="sysDash"/>
            <a:round/>
          </a:ln>
          <a:effectLst/>
        </p:spPr>
      </p:cxnSp>
      <p:sp>
        <p:nvSpPr>
          <p:cNvPr id="99" name="Oval 98">
            <a:extLst>
              <a:ext uri="{FF2B5EF4-FFF2-40B4-BE49-F238E27FC236}">
                <a16:creationId xmlns:a16="http://schemas.microsoft.com/office/drawing/2014/main" id="{E5AF583D-D8AA-4FA0-9D3D-FA91937A7877}"/>
              </a:ext>
            </a:extLst>
          </p:cNvPr>
          <p:cNvSpPr/>
          <p:nvPr/>
        </p:nvSpPr>
        <p:spPr>
          <a:xfrm>
            <a:off x="258077" y="4724756"/>
            <a:ext cx="1077350" cy="1077346"/>
          </a:xfrm>
          <a:prstGeom prst="ellipse">
            <a:avLst/>
          </a:prstGeom>
          <a:solidFill>
            <a:srgbClr val="FFFFFF"/>
          </a:solidFill>
          <a:ln w="107950" cap="flat" cmpd="thinThick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Shape 383">
            <a:extLst>
              <a:ext uri="{FF2B5EF4-FFF2-40B4-BE49-F238E27FC236}">
                <a16:creationId xmlns:a16="http://schemas.microsoft.com/office/drawing/2014/main" id="{6D186684-DD5F-4EEE-B5B9-1E2D3A89F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820" y="4839853"/>
            <a:ext cx="584452" cy="612780"/>
          </a:xfrm>
          <a:prstGeom prst="rect">
            <a:avLst/>
          </a:prstGeom>
          <a:solidFill>
            <a:srgbClr val="FFFFFF"/>
          </a:solidFill>
          <a:ln cmpd="thickThin">
            <a:solidFill>
              <a:srgbClr val="FFFFFF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8</a:t>
            </a:r>
          </a:p>
        </p:txBody>
      </p:sp>
      <p:sp>
        <p:nvSpPr>
          <p:cNvPr id="101" name="Shape 383">
            <a:extLst>
              <a:ext uri="{FF2B5EF4-FFF2-40B4-BE49-F238E27FC236}">
                <a16:creationId xmlns:a16="http://schemas.microsoft.com/office/drawing/2014/main" id="{041C4165-2743-4AB8-8EC2-7869C7167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4966510"/>
            <a:ext cx="3816555" cy="972246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charset="0"/>
                <a:ea typeface="ＭＳ Ｐゴシック" charset="-128"/>
              </a:rPr>
              <a:t>Démarchage</a:t>
            </a:r>
            <a:r>
              <a:rPr kumimoji="0" lang="en-US" alt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charset="0"/>
                <a:ea typeface="ＭＳ Ｐゴシック" charset="-128"/>
              </a:rPr>
              <a:t> direct</a:t>
            </a:r>
            <a:br>
              <a:rPr kumimoji="0" lang="en-US" alt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charset="0"/>
                <a:ea typeface="ＭＳ Ｐゴシック" charset="-128"/>
              </a:rPr>
            </a:br>
            <a:endParaRPr kumimoji="0" lang="en-US" altLang="es-ES_tradnl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charset="0"/>
              <a:ea typeface="ＭＳ Ｐゴシック" charset="-128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Prise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 de contacts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avec les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DRH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 du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 06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en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fonction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 de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leurs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 besoins – 44 contacts</a:t>
            </a:r>
          </a:p>
          <a:p>
            <a:pPr marL="285750" lvl="0" indent="-285750" defTabSz="457200">
              <a:buFontTx/>
              <a:buChar char="-"/>
              <a:defRPr/>
            </a:pPr>
            <a:r>
              <a:rPr lang="fr-FR" sz="1600" dirty="0">
                <a:solidFill>
                  <a:schemeClr val="bg1"/>
                </a:solidFill>
              </a:rPr>
              <a:t>Prise de contact </a:t>
            </a:r>
            <a:r>
              <a:rPr lang="fr-FR" sz="1600" dirty="0" smtClean="0">
                <a:solidFill>
                  <a:schemeClr val="bg1"/>
                </a:solidFill>
              </a:rPr>
              <a:t>avec </a:t>
            </a:r>
            <a:r>
              <a:rPr lang="fr-FR" sz="1600" dirty="0">
                <a:solidFill>
                  <a:schemeClr val="bg1"/>
                </a:solidFill>
              </a:rPr>
              <a:t>les Conseillers en Evolution Professionnelle (CEP) PACA </a:t>
            </a:r>
            <a:r>
              <a:rPr lang="fr-FR" sz="1600" dirty="0" smtClean="0">
                <a:solidFill>
                  <a:schemeClr val="bg1"/>
                </a:solidFill>
              </a:rPr>
              <a:t>–       6 contacts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</p:txBody>
      </p:sp>
      <p:sp>
        <p:nvSpPr>
          <p:cNvPr id="103" name="Shape 383">
            <a:extLst>
              <a:ext uri="{FF2B5EF4-FFF2-40B4-BE49-F238E27FC236}">
                <a16:creationId xmlns:a16="http://schemas.microsoft.com/office/drawing/2014/main" id="{DDF001AB-5394-4475-8FE9-00477AE89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5079" y="832277"/>
            <a:ext cx="2780146" cy="1017192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charset="0"/>
                <a:ea typeface="ＭＳ Ｐゴシック" charset="-128"/>
              </a:rPr>
              <a:t>Web marketing</a:t>
            </a:r>
            <a:br>
              <a:rPr kumimoji="0" lang="en-US" alt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charset="0"/>
                <a:ea typeface="ＭＳ Ｐゴシック" charset="-128"/>
              </a:rPr>
            </a:br>
            <a:endParaRPr kumimoji="0" lang="en-US" altLang="es-ES_tradnl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charset="0"/>
              <a:ea typeface="ＭＳ Ｐゴシック" charset="-128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Préparation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de </a:t>
            </a:r>
            <a:r>
              <a:rPr kumimoji="0" lang="fr-B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campagnes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B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LinkedIn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B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G</a:t>
            </a:r>
            <a:r>
              <a:rPr kumimoji="0" lang="fr-FR" sz="1600" b="0" i="0" u="none" strike="noStrike" kern="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oogle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 AdWords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(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en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cours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 de validation)</a:t>
            </a:r>
          </a:p>
        </p:txBody>
      </p:sp>
      <p:sp>
        <p:nvSpPr>
          <p:cNvPr id="29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10850252" y="6373042"/>
            <a:ext cx="503548" cy="484958"/>
          </a:xfrm>
        </p:spPr>
        <p:txBody>
          <a:bodyPr/>
          <a:lstStyle/>
          <a:p>
            <a:r>
              <a:rPr lang="en-GB" sz="1200" dirty="0">
                <a:solidFill>
                  <a:schemeClr val="bg1"/>
                </a:solidFill>
                <a:latin typeface="Apex New Medium" panose="02010600040501010103" pitchFamily="50" charset="0"/>
                <a:ea typeface="Apex New Medium" panose="02010600040501010103" pitchFamily="50" charset="0"/>
              </a:rPr>
              <a:t>5</a:t>
            </a:r>
            <a:endParaRPr lang="en-GB" sz="1200" noProof="0" dirty="0">
              <a:solidFill>
                <a:schemeClr val="bg1"/>
              </a:solidFill>
              <a:latin typeface="Apex New Medium" panose="02010600040501010103" pitchFamily="50" charset="0"/>
              <a:ea typeface="Apex New Medium" panose="020106000405010101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83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F47AC405-212C-42D2-9DE0-8C698AB6B1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r="1308"/>
          <a:stretch/>
        </p:blipFill>
        <p:spPr>
          <a:xfrm>
            <a:off x="326569" y="1180176"/>
            <a:ext cx="5246917" cy="2542200"/>
          </a:xfrm>
          <a:prstGeom prst="rect">
            <a:avLst/>
          </a:prstGeom>
        </p:spPr>
      </p:pic>
      <p:sp>
        <p:nvSpPr>
          <p:cNvPr id="8" name="Title 28">
            <a:extLst>
              <a:ext uri="{FF2B5EF4-FFF2-40B4-BE49-F238E27FC236}">
                <a16:creationId xmlns:a16="http://schemas.microsoft.com/office/drawing/2014/main" id="{48C8B6A3-2EAF-4F52-B59A-453AD5280BBD}"/>
              </a:ext>
            </a:extLst>
          </p:cNvPr>
          <p:cNvSpPr txBox="1">
            <a:spLocks/>
          </p:cNvSpPr>
          <p:nvPr/>
        </p:nvSpPr>
        <p:spPr>
          <a:xfrm>
            <a:off x="268225" y="296865"/>
            <a:ext cx="11655550" cy="482549"/>
          </a:xfrm>
          <a:prstGeom prst="rect">
            <a:avLst/>
          </a:prstGeom>
          <a:ln w="95250">
            <a:noFill/>
            <a:miter lim="800000"/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0086A5"/>
                </a:solidFill>
                <a:latin typeface="Brother 1816" pitchFamily="50" charset="0"/>
                <a:ea typeface="+mj-ea"/>
                <a:cs typeface="+mj-cs"/>
              </a:defRPr>
            </a:lvl1pPr>
          </a:lstStyle>
          <a:p>
            <a:r>
              <a:rPr lang="fr-BE" dirty="0"/>
              <a:t>Principales</a:t>
            </a:r>
            <a:r>
              <a:rPr lang="en-US" dirty="0"/>
              <a:t> </a:t>
            </a:r>
            <a:r>
              <a:rPr lang="fr-BE" dirty="0" smtClean="0"/>
              <a:t>actions de communication :  </a:t>
            </a:r>
            <a:r>
              <a:rPr lang="fr-FR" dirty="0"/>
              <a:t>Espace </a:t>
            </a:r>
            <a:r>
              <a:rPr lang="fr-FR" dirty="0" smtClean="0"/>
              <a:t>Des </a:t>
            </a:r>
            <a:r>
              <a:rPr lang="fr-FR" dirty="0"/>
              <a:t>Organismes de Formations</a:t>
            </a:r>
            <a:endParaRPr lang="en-US" dirty="0"/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3276A230-E00F-444B-9153-C9147BF8648F}"/>
              </a:ext>
            </a:extLst>
          </p:cNvPr>
          <p:cNvSpPr txBox="1">
            <a:spLocks/>
          </p:cNvSpPr>
          <p:nvPr/>
        </p:nvSpPr>
        <p:spPr>
          <a:xfrm>
            <a:off x="268224" y="3972661"/>
            <a:ext cx="11325061" cy="274746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rother 1816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rother 1816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rother 1816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rother 1816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rother 1816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latin typeface="+mj-lt"/>
              </a:rPr>
              <a:t>Coordination avec les différents services et le responsable de </a:t>
            </a:r>
            <a:r>
              <a:rPr lang="fr-FR" sz="1800" dirty="0" smtClean="0">
                <a:latin typeface="+mj-lt"/>
              </a:rPr>
              <a:t>la plateforme </a:t>
            </a:r>
            <a:r>
              <a:rPr lang="fr-FR" sz="1800" dirty="0">
                <a:latin typeface="+mj-lt"/>
              </a:rPr>
              <a:t>au niveau </a:t>
            </a:r>
            <a:r>
              <a:rPr lang="fr-FR" sz="1800" dirty="0" smtClean="0">
                <a:latin typeface="+mj-lt"/>
              </a:rPr>
              <a:t>national (Caisse des Dépôts et Consignations)</a:t>
            </a:r>
            <a:endParaRPr lang="fr-FR" sz="1800" dirty="0">
              <a:latin typeface="+mj-lt"/>
            </a:endParaRPr>
          </a:p>
          <a:p>
            <a:r>
              <a:rPr lang="fr-FR" sz="1800" dirty="0" smtClean="0">
                <a:latin typeface="+mj-lt"/>
              </a:rPr>
              <a:t>Compréhension </a:t>
            </a:r>
            <a:r>
              <a:rPr lang="fr-FR" sz="1800" dirty="0">
                <a:latin typeface="+mj-lt"/>
              </a:rPr>
              <a:t>et </a:t>
            </a:r>
            <a:r>
              <a:rPr lang="fr-FR" sz="1800" dirty="0" smtClean="0">
                <a:latin typeface="+mj-lt"/>
              </a:rPr>
              <a:t>adaptation </a:t>
            </a:r>
            <a:r>
              <a:rPr lang="fr-FR" sz="1800" dirty="0">
                <a:latin typeface="+mj-lt"/>
              </a:rPr>
              <a:t>des </a:t>
            </a:r>
            <a:r>
              <a:rPr lang="fr-FR" sz="1800" dirty="0" smtClean="0">
                <a:latin typeface="+mj-lt"/>
              </a:rPr>
              <a:t>procédures d’inscriptions du </a:t>
            </a:r>
            <a:r>
              <a:rPr lang="fr-FR" sz="1800" dirty="0">
                <a:latin typeface="+mj-lt"/>
              </a:rPr>
              <a:t>service avec les contraintes </a:t>
            </a:r>
            <a:r>
              <a:rPr lang="fr-FR" sz="1800" dirty="0" smtClean="0">
                <a:latin typeface="+mj-lt"/>
              </a:rPr>
              <a:t>introduites </a:t>
            </a:r>
            <a:r>
              <a:rPr lang="fr-FR" sz="1800" dirty="0">
                <a:latin typeface="+mj-lt"/>
              </a:rPr>
              <a:t>par </a:t>
            </a:r>
            <a:r>
              <a:rPr lang="fr-FR" sz="1800" dirty="0" smtClean="0">
                <a:latin typeface="+mj-lt"/>
              </a:rPr>
              <a:t>EDOF</a:t>
            </a:r>
          </a:p>
          <a:p>
            <a:r>
              <a:rPr lang="fr-FR" sz="1800" dirty="0" smtClean="0">
                <a:latin typeface="+mj-lt"/>
              </a:rPr>
              <a:t>Collecte </a:t>
            </a:r>
            <a:r>
              <a:rPr lang="fr-FR" sz="1800" dirty="0">
                <a:latin typeface="+mj-lt"/>
              </a:rPr>
              <a:t>et coordination des données auprès des EUR </a:t>
            </a:r>
            <a:endParaRPr lang="fr-FR" sz="1800" dirty="0" smtClean="0">
              <a:latin typeface="+mj-lt"/>
            </a:endParaRPr>
          </a:p>
          <a:p>
            <a:r>
              <a:rPr lang="fr-FR" sz="1800" dirty="0" smtClean="0">
                <a:latin typeface="+mj-lt"/>
              </a:rPr>
              <a:t>Mise </a:t>
            </a:r>
            <a:r>
              <a:rPr lang="fr-FR" sz="1800" dirty="0">
                <a:latin typeface="+mj-lt"/>
              </a:rPr>
              <a:t>en ligne </a:t>
            </a:r>
            <a:r>
              <a:rPr lang="fr-FR" sz="1800" dirty="0" smtClean="0">
                <a:latin typeface="+mj-lt"/>
              </a:rPr>
              <a:t>de plus de </a:t>
            </a:r>
            <a:r>
              <a:rPr lang="fr-FR" sz="1800" dirty="0" smtClean="0">
                <a:solidFill>
                  <a:srgbClr val="00A9E0"/>
                </a:solidFill>
                <a:latin typeface="+mj-lt"/>
                <a:ea typeface="ＭＳ Ｐゴシック" charset="-128"/>
              </a:rPr>
              <a:t>350 </a:t>
            </a:r>
            <a:r>
              <a:rPr lang="fr-FR" sz="1800" dirty="0">
                <a:solidFill>
                  <a:srgbClr val="00A9E0"/>
                </a:solidFill>
                <a:latin typeface="+mj-lt"/>
                <a:ea typeface="ＭＳ Ｐゴシック" charset="-128"/>
              </a:rPr>
              <a:t>formations </a:t>
            </a:r>
            <a:r>
              <a:rPr lang="fr-FR" sz="1800" dirty="0" smtClean="0">
                <a:latin typeface="+mj-lt"/>
              </a:rPr>
              <a:t>offertes </a:t>
            </a:r>
            <a:r>
              <a:rPr lang="fr-FR" sz="1800" dirty="0">
                <a:latin typeface="+mj-lt"/>
              </a:rPr>
              <a:t>par l’Université Côte d’Azur </a:t>
            </a:r>
            <a:r>
              <a:rPr lang="fr-FR" sz="1800" dirty="0">
                <a:solidFill>
                  <a:srgbClr val="00A9E0"/>
                </a:solidFill>
                <a:latin typeface="+mj-lt"/>
                <a:ea typeface="ＭＳ Ｐゴシック" charset="-128"/>
              </a:rPr>
              <a:t>avant fin mars </a:t>
            </a:r>
            <a:r>
              <a:rPr lang="fr-FR" sz="1800" dirty="0">
                <a:latin typeface="+mj-lt"/>
              </a:rPr>
              <a:t>sur la plateforme « Espace des Organismes de Formations » (EDOF) afin les référencer sur </a:t>
            </a:r>
            <a:r>
              <a:rPr lang="fr-FR" sz="1800" dirty="0" smtClean="0">
                <a:latin typeface="+mj-lt"/>
              </a:rPr>
              <a:t>la plateforme </a:t>
            </a:r>
            <a:r>
              <a:rPr lang="fr-FR" sz="1800" dirty="0">
                <a:latin typeface="+mj-lt"/>
              </a:rPr>
              <a:t>et </a:t>
            </a:r>
            <a:r>
              <a:rPr lang="fr-FR" sz="1800" dirty="0" smtClean="0">
                <a:latin typeface="+mj-lt"/>
              </a:rPr>
              <a:t>être visible pour les candidats sur l'application moncompteformation.gouv.fr</a:t>
            </a:r>
            <a:endParaRPr lang="fr-FR" sz="1800" dirty="0">
              <a:latin typeface="+mj-lt"/>
            </a:endParaRPr>
          </a:p>
          <a:p>
            <a:r>
              <a:rPr lang="fr-FR" sz="1800" dirty="0" smtClean="0">
                <a:latin typeface="+mj-lt"/>
              </a:rPr>
              <a:t>Saisie </a:t>
            </a:r>
            <a:r>
              <a:rPr lang="fr-FR" sz="1800" dirty="0">
                <a:latin typeface="+mj-lt"/>
              </a:rPr>
              <a:t>de données  -  </a:t>
            </a:r>
            <a:r>
              <a:rPr lang="fr-FR" sz="1800" dirty="0">
                <a:solidFill>
                  <a:srgbClr val="00A9E0"/>
                </a:solidFill>
                <a:latin typeface="+mj-lt"/>
                <a:ea typeface="ＭＳ Ｐゴシック" charset="-128"/>
              </a:rPr>
              <a:t>30 minutes par formation</a:t>
            </a:r>
            <a:r>
              <a:rPr lang="fr-FR" sz="1800" dirty="0">
                <a:latin typeface="+mj-lt"/>
              </a:rPr>
              <a:t> </a:t>
            </a:r>
            <a:endParaRPr lang="fr-FR" sz="1800" dirty="0" smtClean="0">
              <a:latin typeface="+mj-lt"/>
            </a:endParaRPr>
          </a:p>
          <a:p>
            <a:r>
              <a:rPr lang="fr-FR" sz="1800" dirty="0" smtClean="0">
                <a:latin typeface="+mj-lt"/>
              </a:rPr>
              <a:t>Communication sur l’offre de formation éligible au CPF</a:t>
            </a:r>
            <a:endParaRPr lang="fr-FR" sz="18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4F6E4D-2DBA-421C-94FF-F85B022776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40" t="307" r="-212" b="-307"/>
          <a:stretch/>
        </p:blipFill>
        <p:spPr>
          <a:xfrm>
            <a:off x="6183085" y="943097"/>
            <a:ext cx="5869996" cy="2766704"/>
          </a:xfrm>
          <a:prstGeom prst="rect">
            <a:avLst/>
          </a:prstGeom>
        </p:spPr>
      </p:pic>
      <p:sp>
        <p:nvSpPr>
          <p:cNvPr id="6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10850252" y="6373041"/>
            <a:ext cx="503548" cy="261266"/>
          </a:xfrm>
        </p:spPr>
        <p:txBody>
          <a:bodyPr/>
          <a:lstStyle/>
          <a:p>
            <a:r>
              <a:rPr lang="en-GB" dirty="0"/>
              <a:t>6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73559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8224" y="376042"/>
            <a:ext cx="11253216" cy="482549"/>
          </a:xfrm>
          <a:ln>
            <a:noFill/>
          </a:ln>
        </p:spPr>
        <p:txBody>
          <a:bodyPr vert="horz" lIns="91440" tIns="0" rIns="91440" bIns="45720" rtlCol="0"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BE" b="0" dirty="0">
                <a:solidFill>
                  <a:srgbClr val="0086A5"/>
                </a:solidFill>
                <a:latin typeface="Brother 1816" pitchFamily="50" charset="0"/>
              </a:rPr>
              <a:t>Principales</a:t>
            </a:r>
            <a:r>
              <a:rPr lang="en-US" b="0" dirty="0">
                <a:solidFill>
                  <a:srgbClr val="0086A5"/>
                </a:solidFill>
                <a:latin typeface="Brother 1816" pitchFamily="50" charset="0"/>
              </a:rPr>
              <a:t> </a:t>
            </a:r>
            <a:r>
              <a:rPr lang="fr-BE" dirty="0" smtClean="0">
                <a:solidFill>
                  <a:srgbClr val="0086A5"/>
                </a:solidFill>
                <a:latin typeface="Brother 1816" pitchFamily="50" charset="0"/>
              </a:rPr>
              <a:t>actions de communication </a:t>
            </a:r>
            <a:r>
              <a:rPr lang="fr-BE" b="0" dirty="0" smtClean="0">
                <a:solidFill>
                  <a:srgbClr val="0086A5"/>
                </a:solidFill>
                <a:latin typeface="Brother 1816" pitchFamily="50" charset="0"/>
              </a:rPr>
              <a:t>: </a:t>
            </a:r>
            <a:r>
              <a:rPr lang="fr-BE" dirty="0">
                <a:solidFill>
                  <a:srgbClr val="0086A5"/>
                </a:solidFill>
                <a:latin typeface="Brother 1816" pitchFamily="50" charset="0"/>
              </a:rPr>
              <a:t>l</a:t>
            </a:r>
            <a:r>
              <a:rPr lang="fr-BE" b="0" dirty="0" smtClean="0">
                <a:solidFill>
                  <a:srgbClr val="0086A5"/>
                </a:solidFill>
                <a:latin typeface="Brother 1816" pitchFamily="50" charset="0"/>
              </a:rPr>
              <a:t>a </a:t>
            </a:r>
            <a:r>
              <a:rPr lang="fr-BE" b="0" dirty="0">
                <a:solidFill>
                  <a:srgbClr val="0086A5"/>
                </a:solidFill>
                <a:latin typeface="Brother 1816" pitchFamily="50" charset="0"/>
              </a:rPr>
              <a:t>formation continue comme </a:t>
            </a:r>
            <a:r>
              <a:rPr lang="en-US" b="0" dirty="0">
                <a:solidFill>
                  <a:srgbClr val="0086A5"/>
                </a:solidFill>
                <a:latin typeface="Brother 1816" pitchFamily="50" charset="0"/>
              </a:rPr>
              <a:t>service </a:t>
            </a:r>
            <a:r>
              <a:rPr lang="fr-BE" dirty="0">
                <a:solidFill>
                  <a:srgbClr val="0086A5"/>
                </a:solidFill>
                <a:latin typeface="Brother 1816" pitchFamily="50" charset="0"/>
              </a:rPr>
              <a:t>c</a:t>
            </a:r>
            <a:r>
              <a:rPr lang="fr-BE" b="0" dirty="0">
                <a:solidFill>
                  <a:srgbClr val="0086A5"/>
                </a:solidFill>
                <a:latin typeface="Brother 1816" pitchFamily="50" charset="0"/>
              </a:rPr>
              <a:t>ommun</a:t>
            </a:r>
            <a:endParaRPr lang="en-US" b="0" dirty="0">
              <a:solidFill>
                <a:srgbClr val="0086A5"/>
              </a:solidFill>
              <a:latin typeface="Brother 1816" pitchFamily="50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620E0D4-989F-49EC-A83D-6612011B1214}"/>
              </a:ext>
            </a:extLst>
          </p:cNvPr>
          <p:cNvSpPr/>
          <p:nvPr/>
        </p:nvSpPr>
        <p:spPr>
          <a:xfrm>
            <a:off x="568418" y="1357312"/>
            <a:ext cx="5636439" cy="276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323232"/>
                </a:solidFill>
                <a:latin typeface="+mj-lt"/>
              </a:rPr>
              <a:t>Support </a:t>
            </a:r>
            <a:r>
              <a:rPr lang="fr-FR" dirty="0" smtClean="0">
                <a:solidFill>
                  <a:srgbClr val="323232"/>
                </a:solidFill>
                <a:latin typeface="+mj-lt"/>
              </a:rPr>
              <a:t>de communication aux EUR </a:t>
            </a:r>
            <a:r>
              <a:rPr lang="fr-FR" dirty="0">
                <a:solidFill>
                  <a:srgbClr val="323232"/>
                </a:solidFill>
                <a:latin typeface="+mj-lt"/>
              </a:rPr>
              <a:t>sur certaines </a:t>
            </a:r>
            <a:r>
              <a:rPr lang="fr-FR" dirty="0" smtClean="0">
                <a:solidFill>
                  <a:srgbClr val="323232"/>
                </a:solidFill>
                <a:latin typeface="+mj-lt"/>
              </a:rPr>
              <a:t>formations continues. Offre de service proposée : </a:t>
            </a:r>
            <a:endParaRPr lang="fr-FR" dirty="0">
              <a:solidFill>
                <a:srgbClr val="323232"/>
              </a:solidFill>
              <a:latin typeface="+mj-lt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23232"/>
                </a:solidFill>
                <a:latin typeface="+mj-lt"/>
              </a:rPr>
              <a:t>Mise en ligne de la formation sur le Site </a:t>
            </a:r>
            <a:r>
              <a:rPr lang="fr-FR" dirty="0" smtClean="0">
                <a:solidFill>
                  <a:srgbClr val="323232"/>
                </a:solidFill>
                <a:latin typeface="+mj-lt"/>
              </a:rPr>
              <a:t>internet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323232"/>
                </a:solidFill>
                <a:latin typeface="+mj-lt"/>
              </a:rPr>
              <a:t>Réalisation de brochures par formation</a:t>
            </a:r>
            <a:endParaRPr lang="fr-FR" dirty="0">
              <a:solidFill>
                <a:srgbClr val="323232"/>
              </a:solidFill>
              <a:latin typeface="+mj-lt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323232"/>
                </a:solidFill>
                <a:latin typeface="+mj-lt"/>
              </a:rPr>
              <a:t>Bannières</a:t>
            </a:r>
            <a:endParaRPr lang="fr-FR" dirty="0">
              <a:solidFill>
                <a:srgbClr val="323232"/>
              </a:solidFill>
              <a:latin typeface="+mj-lt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rgbClr val="323232"/>
                </a:solidFill>
                <a:latin typeface="+mj-lt"/>
              </a:rPr>
              <a:t>Posts</a:t>
            </a:r>
            <a:r>
              <a:rPr lang="fr-FR" dirty="0" smtClean="0">
                <a:solidFill>
                  <a:srgbClr val="323232"/>
                </a:solidFill>
                <a:latin typeface="+mj-lt"/>
              </a:rPr>
              <a:t> sur les réseaux </a:t>
            </a:r>
            <a:r>
              <a:rPr lang="fr-FR" dirty="0">
                <a:solidFill>
                  <a:srgbClr val="323232"/>
                </a:solidFill>
                <a:latin typeface="+mj-lt"/>
              </a:rPr>
              <a:t>sociaux 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23232"/>
                </a:solidFill>
                <a:latin typeface="+mj-lt"/>
              </a:rPr>
              <a:t>Recherche de </a:t>
            </a:r>
            <a:r>
              <a:rPr lang="fr-FR" dirty="0" smtClean="0">
                <a:solidFill>
                  <a:srgbClr val="323232"/>
                </a:solidFill>
                <a:latin typeface="+mj-lt"/>
              </a:rPr>
              <a:t>contacts ciblés</a:t>
            </a:r>
            <a:endParaRPr lang="fr-FR" dirty="0">
              <a:solidFill>
                <a:srgbClr val="323232"/>
              </a:solidFill>
              <a:latin typeface="+mj-lt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23232"/>
                </a:solidFill>
                <a:latin typeface="+mj-lt"/>
              </a:rPr>
              <a:t>Mailing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2E3CDFE-818F-4942-8038-0D338E6DA3BC}"/>
              </a:ext>
            </a:extLst>
          </p:cNvPr>
          <p:cNvSpPr/>
          <p:nvPr/>
        </p:nvSpPr>
        <p:spPr>
          <a:xfrm>
            <a:off x="7242930" y="1310411"/>
            <a:ext cx="360732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323232"/>
                </a:solidFill>
                <a:latin typeface="+mj-lt"/>
              </a:rPr>
              <a:t>Principales </a:t>
            </a:r>
            <a:r>
              <a:rPr lang="fr-BE" dirty="0" smtClean="0">
                <a:solidFill>
                  <a:srgbClr val="323232"/>
                </a:solidFill>
                <a:latin typeface="+mj-lt"/>
              </a:rPr>
              <a:t>EUR</a:t>
            </a:r>
            <a:r>
              <a:rPr lang="fr-FR" dirty="0" smtClean="0">
                <a:solidFill>
                  <a:srgbClr val="323232"/>
                </a:solidFill>
                <a:latin typeface="+mj-lt"/>
              </a:rPr>
              <a:t> supportées: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8D0FA32-AC95-478A-A5D1-1736AAA709E0}"/>
              </a:ext>
            </a:extLst>
          </p:cNvPr>
          <p:cNvCxnSpPr/>
          <p:nvPr/>
        </p:nvCxnSpPr>
        <p:spPr>
          <a:xfrm>
            <a:off x="6530843" y="1599630"/>
            <a:ext cx="0" cy="2692067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SPE de l'Académie de Nice Célestin Freinet">
            <a:extLst>
              <a:ext uri="{FF2B5EF4-FFF2-40B4-BE49-F238E27FC236}">
                <a16:creationId xmlns:a16="http://schemas.microsoft.com/office/drawing/2014/main" id="{39E2D1BE-2478-4858-A090-655CED20C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9"/>
          <a:stretch/>
        </p:blipFill>
        <p:spPr bwMode="auto">
          <a:xfrm>
            <a:off x="9695295" y="3515016"/>
            <a:ext cx="1539334" cy="5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e the source image">
            <a:extLst>
              <a:ext uri="{FF2B5EF4-FFF2-40B4-BE49-F238E27FC236}">
                <a16:creationId xmlns:a16="http://schemas.microsoft.com/office/drawing/2014/main" id="{CA5FE4C5-6A13-4BD5-B349-9C13FA5F1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92" y="3361183"/>
            <a:ext cx="740946" cy="74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Image 1">
            <a:extLst>
              <a:ext uri="{FF2B5EF4-FFF2-40B4-BE49-F238E27FC236}">
                <a16:creationId xmlns:a16="http://schemas.microsoft.com/office/drawing/2014/main" id="{33F0F83B-1768-4923-B5DE-A084AA676D75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89" b="12787"/>
          <a:stretch/>
        </p:blipFill>
        <p:spPr>
          <a:xfrm>
            <a:off x="8241964" y="3429886"/>
            <a:ext cx="1293208" cy="51567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FE0E799-264A-4D56-AA90-AC6F6168E79D}"/>
              </a:ext>
            </a:extLst>
          </p:cNvPr>
          <p:cNvCxnSpPr>
            <a:cxnSpLocks/>
            <a:stCxn id="38" idx="6"/>
            <a:endCxn id="29" idx="6"/>
          </p:cNvCxnSpPr>
          <p:nvPr/>
        </p:nvCxnSpPr>
        <p:spPr>
          <a:xfrm>
            <a:off x="3582371" y="5800376"/>
            <a:ext cx="4297337" cy="0"/>
          </a:xfrm>
          <a:prstGeom prst="line">
            <a:avLst/>
          </a:prstGeom>
          <a:noFill/>
          <a:ln w="19050" cap="rnd" cmpd="sng" algn="ctr">
            <a:solidFill>
              <a:srgbClr val="005EB8"/>
            </a:solidFill>
            <a:prstDash val="solid"/>
            <a:miter lim="800000"/>
            <a:headEnd type="none"/>
            <a:tailEnd type="none"/>
          </a:ln>
          <a:effectLst/>
        </p:spPr>
      </p:cxnSp>
      <p:sp>
        <p:nvSpPr>
          <p:cNvPr id="26" name="Shape 383">
            <a:extLst>
              <a:ext uri="{FF2B5EF4-FFF2-40B4-BE49-F238E27FC236}">
                <a16:creationId xmlns:a16="http://schemas.microsoft.com/office/drawing/2014/main" id="{8EDB6D83-439E-4299-9D3E-63873D176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566" y="4665498"/>
            <a:ext cx="1972799" cy="985465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defTabSz="457200"/>
            <a:r>
              <a:rPr lang="fr-BE" altLang="es-ES_tradnl" sz="1800" dirty="0">
                <a:solidFill>
                  <a:srgbClr val="00A9E0"/>
                </a:solidFill>
                <a:latin typeface="Calibri Light" panose="020F0302020204030204"/>
              </a:rPr>
              <a:t>Etape</a:t>
            </a:r>
            <a:r>
              <a:rPr lang="en-US" altLang="es-ES_tradnl" sz="1800" dirty="0">
                <a:solidFill>
                  <a:srgbClr val="00A9E0"/>
                </a:solidFill>
                <a:latin typeface="Calibri Light" panose="020F0302020204030204"/>
              </a:rPr>
              <a:t> 1:</a:t>
            </a:r>
          </a:p>
          <a:p>
            <a:pPr algn="ctr" defTabSz="457200"/>
            <a:r>
              <a:rPr lang="en-US" sz="1600" dirty="0" err="1" smtClean="0">
                <a:solidFill>
                  <a:srgbClr val="323232"/>
                </a:solidFill>
                <a:latin typeface="Calibri Light" panose="020F0302020204030204"/>
              </a:rPr>
              <a:t>Présentation</a:t>
            </a:r>
            <a:r>
              <a:rPr lang="en-US" sz="1600" dirty="0" smtClean="0">
                <a:solidFill>
                  <a:srgbClr val="323232"/>
                </a:solidFill>
                <a:latin typeface="Calibri Light" panose="020F0302020204030204"/>
              </a:rPr>
              <a:t> </a:t>
            </a:r>
            <a:r>
              <a:rPr lang="en-US" sz="1600" dirty="0">
                <a:solidFill>
                  <a:srgbClr val="323232"/>
                </a:solidFill>
                <a:latin typeface="Calibri Light" panose="020F0302020204030204"/>
              </a:rPr>
              <a:t>de </a:t>
            </a:r>
            <a:r>
              <a:rPr lang="fr-BE" sz="1600" dirty="0">
                <a:solidFill>
                  <a:srgbClr val="323232"/>
                </a:solidFill>
                <a:latin typeface="Calibri Light" panose="020F0302020204030204"/>
              </a:rPr>
              <a:t>l’offre</a:t>
            </a:r>
            <a:r>
              <a:rPr lang="en-US" sz="1600" dirty="0">
                <a:solidFill>
                  <a:srgbClr val="323232"/>
                </a:solidFill>
                <a:latin typeface="Calibri Light" panose="020F0302020204030204"/>
              </a:rPr>
              <a:t> de </a:t>
            </a:r>
            <a:r>
              <a:rPr lang="en-US" sz="1600" dirty="0" smtClean="0">
                <a:solidFill>
                  <a:srgbClr val="323232"/>
                </a:solidFill>
                <a:latin typeface="Calibri Light" panose="020F0302020204030204"/>
              </a:rPr>
              <a:t>service </a:t>
            </a:r>
            <a:r>
              <a:rPr lang="en-US" sz="1600" dirty="0">
                <a:solidFill>
                  <a:srgbClr val="323232"/>
                </a:solidFill>
                <a:latin typeface="Calibri Light" panose="020F0302020204030204"/>
              </a:rPr>
              <a:t>aux EUR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A11749-56AD-4DF7-94CC-A41CD2DC1E2B}"/>
              </a:ext>
            </a:extLst>
          </p:cNvPr>
          <p:cNvGrpSpPr/>
          <p:nvPr/>
        </p:nvGrpSpPr>
        <p:grpSpPr>
          <a:xfrm>
            <a:off x="7558676" y="5585359"/>
            <a:ext cx="430034" cy="430034"/>
            <a:chOff x="7063819" y="3641784"/>
            <a:chExt cx="430034" cy="43003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B00B451-65E2-4321-ACC5-67FD1FD4AFC8}"/>
                </a:ext>
              </a:extLst>
            </p:cNvPr>
            <p:cNvSpPr/>
            <p:nvPr/>
          </p:nvSpPr>
          <p:spPr>
            <a:xfrm>
              <a:off x="7063819" y="3641784"/>
              <a:ext cx="430034" cy="430034"/>
            </a:xfrm>
            <a:prstGeom prst="ellipse">
              <a:avLst/>
            </a:prstGeom>
            <a:solidFill>
              <a:srgbClr val="9BCAEC">
                <a:alpha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0E73A76-159E-4225-84BB-91D7ACB0EE35}"/>
                </a:ext>
              </a:extLst>
            </p:cNvPr>
            <p:cNvSpPr/>
            <p:nvPr/>
          </p:nvSpPr>
          <p:spPr>
            <a:xfrm>
              <a:off x="7172821" y="3750786"/>
              <a:ext cx="212030" cy="212030"/>
            </a:xfrm>
            <a:prstGeom prst="ellipse">
              <a:avLst/>
            </a:prstGeom>
            <a:solidFill>
              <a:srgbClr val="005EB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A5FFC26-FAAD-4BAA-ACF7-E1B8DFA684A4}"/>
              </a:ext>
            </a:extLst>
          </p:cNvPr>
          <p:cNvGrpSpPr/>
          <p:nvPr/>
        </p:nvGrpSpPr>
        <p:grpSpPr>
          <a:xfrm>
            <a:off x="5410007" y="5574619"/>
            <a:ext cx="430034" cy="430034"/>
            <a:chOff x="7063819" y="3641784"/>
            <a:chExt cx="430034" cy="43003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5ED3292-7E62-47D0-851F-E180922D6FFA}"/>
                </a:ext>
              </a:extLst>
            </p:cNvPr>
            <p:cNvSpPr/>
            <p:nvPr/>
          </p:nvSpPr>
          <p:spPr>
            <a:xfrm>
              <a:off x="7063819" y="3641784"/>
              <a:ext cx="430034" cy="430034"/>
            </a:xfrm>
            <a:prstGeom prst="ellipse">
              <a:avLst/>
            </a:prstGeom>
            <a:solidFill>
              <a:srgbClr val="9BCAEC">
                <a:alpha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3D4EAFC-ABE9-4F1B-9E96-D2C3941E4CCE}"/>
                </a:ext>
              </a:extLst>
            </p:cNvPr>
            <p:cNvSpPr/>
            <p:nvPr/>
          </p:nvSpPr>
          <p:spPr>
            <a:xfrm>
              <a:off x="7172821" y="3750786"/>
              <a:ext cx="212030" cy="212030"/>
            </a:xfrm>
            <a:prstGeom prst="ellipse">
              <a:avLst/>
            </a:prstGeom>
            <a:solidFill>
              <a:srgbClr val="005EB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35" name="Shape 383">
            <a:extLst>
              <a:ext uri="{FF2B5EF4-FFF2-40B4-BE49-F238E27FC236}">
                <a16:creationId xmlns:a16="http://schemas.microsoft.com/office/drawing/2014/main" id="{4408A94F-08B2-42D9-BBF8-9F58C5114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7293" y="4599894"/>
            <a:ext cx="1972799" cy="985465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defTabSz="457200"/>
            <a:r>
              <a:rPr lang="fr-BE" altLang="es-ES_tradnl" sz="1800" dirty="0">
                <a:solidFill>
                  <a:srgbClr val="00A9E0"/>
                </a:solidFill>
                <a:latin typeface="Calibri Light" panose="020F0302020204030204"/>
              </a:rPr>
              <a:t>Etape</a:t>
            </a:r>
            <a:r>
              <a:rPr lang="en-US" altLang="es-ES_tradnl" sz="1800" dirty="0">
                <a:solidFill>
                  <a:srgbClr val="00A9E0"/>
                </a:solidFill>
                <a:latin typeface="Calibri Light" panose="020F0302020204030204"/>
              </a:rPr>
              <a:t> 3</a:t>
            </a:r>
            <a:br>
              <a:rPr lang="en-US" altLang="es-ES_tradnl" sz="1800" dirty="0">
                <a:solidFill>
                  <a:srgbClr val="00A9E0"/>
                </a:solidFill>
                <a:latin typeface="Calibri Light" panose="020F0302020204030204"/>
              </a:rPr>
            </a:br>
            <a:r>
              <a:rPr lang="fr-BE" sz="1600" dirty="0">
                <a:solidFill>
                  <a:srgbClr val="323232"/>
                </a:solidFill>
                <a:latin typeface="Calibri Light" panose="020F0302020204030204"/>
              </a:rPr>
              <a:t>Réalisation</a:t>
            </a:r>
            <a:r>
              <a:rPr lang="en-US" sz="1600" dirty="0">
                <a:solidFill>
                  <a:srgbClr val="323232"/>
                </a:solidFill>
                <a:latin typeface="Calibri Light" panose="020F0302020204030204"/>
              </a:rPr>
              <a:t> et mise </a:t>
            </a:r>
            <a:r>
              <a:rPr lang="fr-BE" sz="1600" dirty="0">
                <a:solidFill>
                  <a:srgbClr val="323232"/>
                </a:solidFill>
                <a:latin typeface="Calibri Light" panose="020F0302020204030204"/>
              </a:rPr>
              <a:t>en</a:t>
            </a:r>
            <a:r>
              <a:rPr lang="en-US" sz="1600" dirty="0">
                <a:solidFill>
                  <a:srgbClr val="323232"/>
                </a:solidFill>
                <a:latin typeface="Calibri Light" panose="020F0302020204030204"/>
              </a:rPr>
              <a:t> place des actions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E2D0BDB-76C9-4B61-BE19-773A5A2F45F1}"/>
              </a:ext>
            </a:extLst>
          </p:cNvPr>
          <p:cNvGrpSpPr/>
          <p:nvPr/>
        </p:nvGrpSpPr>
        <p:grpSpPr>
          <a:xfrm>
            <a:off x="3261339" y="5585359"/>
            <a:ext cx="430034" cy="430034"/>
            <a:chOff x="7063819" y="3641784"/>
            <a:chExt cx="430034" cy="43003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E5E744F-B367-417F-AE5C-531974D559D2}"/>
                </a:ext>
              </a:extLst>
            </p:cNvPr>
            <p:cNvSpPr/>
            <p:nvPr/>
          </p:nvSpPr>
          <p:spPr>
            <a:xfrm>
              <a:off x="7063819" y="3641784"/>
              <a:ext cx="430034" cy="430034"/>
            </a:xfrm>
            <a:prstGeom prst="ellipse">
              <a:avLst/>
            </a:prstGeom>
            <a:solidFill>
              <a:srgbClr val="9BCAEC">
                <a:alpha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294A874-BB2F-4AC7-9292-1CAFBEE1852B}"/>
                </a:ext>
              </a:extLst>
            </p:cNvPr>
            <p:cNvSpPr/>
            <p:nvPr/>
          </p:nvSpPr>
          <p:spPr>
            <a:xfrm>
              <a:off x="7172821" y="3750786"/>
              <a:ext cx="212030" cy="212030"/>
            </a:xfrm>
            <a:prstGeom prst="ellipse">
              <a:avLst/>
            </a:prstGeom>
            <a:solidFill>
              <a:srgbClr val="005EB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39" name="Shape 383">
            <a:extLst>
              <a:ext uri="{FF2B5EF4-FFF2-40B4-BE49-F238E27FC236}">
                <a16:creationId xmlns:a16="http://schemas.microsoft.com/office/drawing/2014/main" id="{CBA9D7B5-9369-41BD-8B6C-AF72A18EE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2168" y="6117718"/>
            <a:ext cx="1972799" cy="985465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defTabSz="457200"/>
            <a:r>
              <a:rPr lang="fr-BE" altLang="es-ES_tradnl" sz="1800" dirty="0">
                <a:solidFill>
                  <a:srgbClr val="00A9E0"/>
                </a:solidFill>
                <a:latin typeface="Calibri Light" panose="020F0302020204030204"/>
              </a:rPr>
              <a:t>Etape</a:t>
            </a:r>
            <a:r>
              <a:rPr lang="en-US" altLang="es-ES_tradnl" sz="1800" dirty="0">
                <a:solidFill>
                  <a:srgbClr val="00A9E0"/>
                </a:solidFill>
                <a:latin typeface="Calibri Light" panose="020F0302020204030204"/>
              </a:rPr>
              <a:t> 2</a:t>
            </a:r>
            <a:br>
              <a:rPr lang="en-US" altLang="es-ES_tradnl" sz="1800" dirty="0">
                <a:solidFill>
                  <a:srgbClr val="00A9E0"/>
                </a:solidFill>
                <a:latin typeface="Calibri Light" panose="020F0302020204030204"/>
              </a:rPr>
            </a:br>
            <a:r>
              <a:rPr lang="en-US" sz="1600" dirty="0" err="1" smtClean="0">
                <a:solidFill>
                  <a:srgbClr val="323232"/>
                </a:solidFill>
                <a:latin typeface="Calibri Light" panose="020F0302020204030204"/>
              </a:rPr>
              <a:t>Définition</a:t>
            </a:r>
            <a:r>
              <a:rPr lang="en-US" sz="1600" dirty="0" smtClean="0">
                <a:solidFill>
                  <a:srgbClr val="323232"/>
                </a:solidFill>
                <a:latin typeface="Calibri Light" panose="020F0302020204030204"/>
              </a:rPr>
              <a:t> </a:t>
            </a:r>
            <a:r>
              <a:rPr lang="en-US" sz="1600" dirty="0">
                <a:solidFill>
                  <a:srgbClr val="323232"/>
                </a:solidFill>
                <a:latin typeface="Calibri Light" panose="020F0302020204030204"/>
              </a:rPr>
              <a:t>des </a:t>
            </a:r>
            <a:r>
              <a:rPr lang="fr-BE" sz="1600" dirty="0">
                <a:solidFill>
                  <a:srgbClr val="323232"/>
                </a:solidFill>
                <a:latin typeface="Calibri Light" panose="020F0302020204030204"/>
              </a:rPr>
              <a:t>besoins</a:t>
            </a:r>
          </a:p>
        </p:txBody>
      </p:sp>
      <p:sp>
        <p:nvSpPr>
          <p:cNvPr id="30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10850252" y="6411341"/>
            <a:ext cx="503548" cy="184666"/>
          </a:xfrm>
        </p:spPr>
        <p:txBody>
          <a:bodyPr/>
          <a:lstStyle/>
          <a:p>
            <a:r>
              <a:rPr lang="en-GB" sz="1200" dirty="0">
                <a:solidFill>
                  <a:srgbClr val="007EA1"/>
                </a:solidFill>
                <a:latin typeface="Apex New Medium" panose="02010600040501010103" pitchFamily="50" charset="0"/>
              </a:rPr>
              <a:t>7</a:t>
            </a:r>
            <a:endParaRPr lang="en-GB" sz="1200" noProof="0" dirty="0">
              <a:solidFill>
                <a:srgbClr val="007EA1"/>
              </a:solidFill>
              <a:latin typeface="Apex New Medium" panose="02010600040501010103" pitchFamily="50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298"/>
          <a:stretch/>
        </p:blipFill>
        <p:spPr>
          <a:xfrm>
            <a:off x="9807819" y="2470769"/>
            <a:ext cx="1008000" cy="8386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49300"/>
          <a:stretch/>
        </p:blipFill>
        <p:spPr>
          <a:xfrm>
            <a:off x="7010851" y="2600091"/>
            <a:ext cx="972000" cy="6911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31" y="1814925"/>
            <a:ext cx="1038413" cy="6849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48240"/>
          <a:stretch/>
        </p:blipFill>
        <p:spPr>
          <a:xfrm>
            <a:off x="8308838" y="2543971"/>
            <a:ext cx="1116000" cy="81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CCD1B656-A6B7-4645-96A7-E0E0EB60DF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8251" y="207304"/>
            <a:ext cx="12192000" cy="482600"/>
          </a:xfrm>
          <a:ln w="95250">
            <a:noFill/>
            <a:miter lim="800000"/>
          </a:ln>
        </p:spPr>
        <p:txBody>
          <a:bodyPr vert="horz" lIns="91440" tIns="0" rIns="91440" bIns="45720" rtlCol="0"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IE" b="0" dirty="0" smtClean="0">
                <a:solidFill>
                  <a:srgbClr val="0086A5"/>
                </a:solidFill>
                <a:latin typeface="Brother 1816" pitchFamily="50" charset="0"/>
              </a:rPr>
              <a:t>Planning </a:t>
            </a:r>
            <a:r>
              <a:rPr lang="en-IE" dirty="0" smtClean="0"/>
              <a:t>p</a:t>
            </a:r>
            <a:r>
              <a:rPr lang="en-IE" b="0" dirty="0" smtClean="0">
                <a:solidFill>
                  <a:srgbClr val="0086A5"/>
                </a:solidFill>
                <a:latin typeface="Brother 1816" pitchFamily="50" charset="0"/>
              </a:rPr>
              <a:t>révisionnel 2020</a:t>
            </a:r>
            <a:endParaRPr lang="en-IE" b="0" dirty="0">
              <a:solidFill>
                <a:srgbClr val="0086A5"/>
              </a:solidFill>
              <a:latin typeface="Brother 1816" pitchFamily="50" charset="0"/>
            </a:endParaRP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C83E18BD-7DBD-4E92-841E-699B7DBB1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915965"/>
              </p:ext>
            </p:extLst>
          </p:nvPr>
        </p:nvGraphicFramePr>
        <p:xfrm>
          <a:off x="2737855" y="972251"/>
          <a:ext cx="9182916" cy="243840"/>
        </p:xfrm>
        <a:graphic>
          <a:graphicData uri="http://schemas.openxmlformats.org/drawingml/2006/table">
            <a:tbl>
              <a:tblPr bandRow="1"/>
              <a:tblGrid>
                <a:gridCol w="2295729">
                  <a:extLst>
                    <a:ext uri="{9D8B030D-6E8A-4147-A177-3AD203B41FA5}">
                      <a16:colId xmlns:a16="http://schemas.microsoft.com/office/drawing/2014/main" val="1289239751"/>
                    </a:ext>
                  </a:extLst>
                </a:gridCol>
                <a:gridCol w="2295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kern="1200" dirty="0">
                          <a:solidFill>
                            <a:srgbClr val="005EB8"/>
                          </a:solidFill>
                          <a:latin typeface="Calibri Light" panose="020F0302020204030204"/>
                          <a:ea typeface="+mn-ea"/>
                          <a:cs typeface="+mn-cs"/>
                        </a:rPr>
                        <a:t>Q1 2020</a:t>
                      </a:r>
                    </a:p>
                  </a:txBody>
                  <a:tcPr>
                    <a:lnL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kern="1200" dirty="0">
                          <a:solidFill>
                            <a:srgbClr val="005EB8"/>
                          </a:solidFill>
                          <a:latin typeface="Calibri Light" panose="020F0302020204030204"/>
                          <a:ea typeface="+mn-ea"/>
                          <a:cs typeface="+mn-cs"/>
                        </a:rPr>
                        <a:t>Q2 2020 </a:t>
                      </a:r>
                    </a:p>
                  </a:txBody>
                  <a:tcPr>
                    <a:lnL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rgbClr val="005EB8"/>
                          </a:solidFill>
                          <a:latin typeface="Calibri Light" panose="020F0302020204030204"/>
                          <a:ea typeface="+mn-ea"/>
                          <a:cs typeface="+mn-cs"/>
                        </a:rPr>
                        <a:t>Q3 2020</a:t>
                      </a:r>
                    </a:p>
                  </a:txBody>
                  <a:tcPr>
                    <a:lnL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rgbClr val="005EB8"/>
                          </a:solidFill>
                          <a:latin typeface="Calibri Light" panose="020F0302020204030204"/>
                          <a:ea typeface="+mn-ea"/>
                          <a:cs typeface="+mn-cs"/>
                        </a:rPr>
                        <a:t>Q4 2020</a:t>
                      </a:r>
                    </a:p>
                  </a:txBody>
                  <a:tcPr>
                    <a:lnL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D773170A-114E-4A4F-A705-E2B1B2D07D64}"/>
              </a:ext>
            </a:extLst>
          </p:cNvPr>
          <p:cNvSpPr/>
          <p:nvPr/>
        </p:nvSpPr>
        <p:spPr>
          <a:xfrm>
            <a:off x="282120" y="1303971"/>
            <a:ext cx="2206925" cy="48279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5EB8"/>
            </a:solidFill>
            <a:prstDash val="solid"/>
            <a:miter lim="800000"/>
          </a:ln>
          <a:effectLst/>
        </p:spPr>
        <p:txBody>
          <a:bodyPr lIns="7200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Print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5917670-9FDF-496F-B0A0-B016EF6417D0}"/>
              </a:ext>
            </a:extLst>
          </p:cNvPr>
          <p:cNvSpPr/>
          <p:nvPr/>
        </p:nvSpPr>
        <p:spPr>
          <a:xfrm>
            <a:off x="282120" y="1869644"/>
            <a:ext cx="2217371" cy="48279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5EB8"/>
            </a:solidFill>
            <a:prstDash val="solid"/>
            <a:miter lim="800000"/>
          </a:ln>
          <a:effectLst/>
        </p:spPr>
        <p:txBody>
          <a:bodyPr lIns="7200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Digital</a:t>
            </a:r>
            <a:endParaRPr kumimoji="0" lang="en-IE" sz="1200" b="0" i="0" u="none" strike="noStrike" kern="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84D7EEE-FEDF-4B5B-A957-C4F0D6F89427}"/>
              </a:ext>
            </a:extLst>
          </p:cNvPr>
          <p:cNvSpPr/>
          <p:nvPr/>
        </p:nvSpPr>
        <p:spPr>
          <a:xfrm>
            <a:off x="282120" y="3007641"/>
            <a:ext cx="2217371" cy="48279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5EB8"/>
            </a:solidFill>
            <a:prstDash val="solid"/>
            <a:miter lim="800000"/>
          </a:ln>
          <a:effectLst/>
        </p:spPr>
        <p:txBody>
          <a:bodyPr lIns="72000" rtlCol="0" anchor="ctr"/>
          <a:lstStyle/>
          <a:p>
            <a:pPr lvl="0" defTabSz="457200"/>
            <a:r>
              <a:rPr lang="fr-BE" sz="1200" kern="0" dirty="0" smtClean="0">
                <a:solidFill>
                  <a:srgbClr val="005EB8"/>
                </a:solidFill>
                <a:latin typeface="Calibri Light" panose="020F0302020204030204"/>
              </a:rPr>
              <a:t>Evénementiel</a:t>
            </a:r>
            <a:endParaRPr kumimoji="0" lang="fr-BE" sz="1200" b="0" i="0" u="none" strike="noStrike" kern="0" cap="none" spc="0" normalizeH="0" baseline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7B4F5DB-D3D0-492D-9171-064C0A8C068B}"/>
              </a:ext>
            </a:extLst>
          </p:cNvPr>
          <p:cNvSpPr/>
          <p:nvPr/>
        </p:nvSpPr>
        <p:spPr>
          <a:xfrm>
            <a:off x="282120" y="2441846"/>
            <a:ext cx="2217371" cy="48279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5EB8"/>
            </a:solidFill>
            <a:prstDash val="solid"/>
            <a:miter lim="800000"/>
          </a:ln>
          <a:effectLst/>
        </p:spPr>
        <p:txBody>
          <a:bodyPr lIns="72000"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Web Marketing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8CDA0C-5501-4385-8555-22A32E4AC8C4}"/>
              </a:ext>
            </a:extLst>
          </p:cNvPr>
          <p:cNvSpPr/>
          <p:nvPr/>
        </p:nvSpPr>
        <p:spPr>
          <a:xfrm>
            <a:off x="282120" y="3574393"/>
            <a:ext cx="2217371" cy="48279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5EB8"/>
            </a:solidFill>
            <a:prstDash val="solid"/>
            <a:miter lim="800000"/>
          </a:ln>
          <a:effectLst/>
        </p:spPr>
        <p:txBody>
          <a:bodyPr lIns="72000" rtlCol="0" anchor="ctr"/>
          <a:lstStyle/>
          <a:p>
            <a:pPr lvl="0" defTabSz="457200"/>
            <a:r>
              <a:rPr lang="en-US" sz="1200" kern="0" dirty="0">
                <a:solidFill>
                  <a:srgbClr val="005EB8"/>
                </a:solidFill>
                <a:latin typeface="Calibri Light" panose="020F0302020204030204"/>
              </a:rPr>
              <a:t>Salons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59DFED3-D6A3-4D5A-9294-94C27609463C}"/>
              </a:ext>
            </a:extLst>
          </p:cNvPr>
          <p:cNvSpPr/>
          <p:nvPr/>
        </p:nvSpPr>
        <p:spPr>
          <a:xfrm>
            <a:off x="282120" y="4141785"/>
            <a:ext cx="2217371" cy="48279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5EB8"/>
            </a:solidFill>
            <a:prstDash val="solid"/>
            <a:miter lim="800000"/>
          </a:ln>
          <a:effectLst/>
        </p:spPr>
        <p:txBody>
          <a:bodyPr lIns="72000" rtlCol="0" anchor="ctr"/>
          <a:lstStyle/>
          <a:p>
            <a:pPr lvl="0" defTabSz="457200"/>
            <a:r>
              <a:rPr lang="en-US" sz="1200" kern="0" dirty="0">
                <a:solidFill>
                  <a:srgbClr val="005EB8"/>
                </a:solidFill>
                <a:latin typeface="Calibri Light" panose="020F0302020204030204"/>
              </a:rPr>
              <a:t>Networking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3EB34F9-E72C-4907-838C-0CEE93F3B7BD}"/>
              </a:ext>
            </a:extLst>
          </p:cNvPr>
          <p:cNvSpPr/>
          <p:nvPr/>
        </p:nvSpPr>
        <p:spPr>
          <a:xfrm>
            <a:off x="282120" y="4716477"/>
            <a:ext cx="2217371" cy="48279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5EB8"/>
            </a:solidFill>
            <a:prstDash val="solid"/>
            <a:miter lim="800000"/>
          </a:ln>
          <a:effectLst/>
        </p:spPr>
        <p:txBody>
          <a:bodyPr lIns="72000" rtlCol="0" anchor="ctr"/>
          <a:lstStyle/>
          <a:p>
            <a:pPr lvl="0" defTabSz="457200"/>
            <a:r>
              <a:rPr lang="en-US" sz="1200" kern="0" dirty="0" err="1">
                <a:solidFill>
                  <a:srgbClr val="005EB8"/>
                </a:solidFill>
                <a:latin typeface="Calibri Light" panose="020F0302020204030204"/>
              </a:rPr>
              <a:t>Démarchage</a:t>
            </a:r>
            <a:r>
              <a:rPr lang="en-US" sz="1200" kern="0" dirty="0">
                <a:solidFill>
                  <a:srgbClr val="005EB8"/>
                </a:solidFill>
                <a:latin typeface="Calibri Light" panose="020F0302020204030204"/>
              </a:rPr>
              <a:t> direct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68BDA41C-E119-40D2-B727-09EB517A157B}"/>
              </a:ext>
            </a:extLst>
          </p:cNvPr>
          <p:cNvSpPr txBox="1">
            <a:spLocks/>
          </p:cNvSpPr>
          <p:nvPr/>
        </p:nvSpPr>
        <p:spPr>
          <a:xfrm>
            <a:off x="2737854" y="1303971"/>
            <a:ext cx="9172025" cy="491566"/>
          </a:xfrm>
          <a:prstGeom prst="rect">
            <a:avLst/>
          </a:prstGeom>
          <a:solidFill>
            <a:srgbClr val="FFFFFF"/>
          </a:solidFill>
          <a:ln>
            <a:solidFill>
              <a:srgbClr val="FFFFFF">
                <a:lumMod val="85000"/>
              </a:srgbClr>
            </a:solidFill>
          </a:ln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0"/>
              </a:spcBef>
              <a:buClr>
                <a:srgbClr val="00A9E0"/>
              </a:buClr>
              <a:buSzPct val="80000"/>
              <a:buFont typeface="Calibri" panose="020F0502020204030204" pitchFamily="34" charset="0"/>
              <a:buNone/>
              <a:defRPr sz="900" b="0">
                <a:solidFill>
                  <a:srgbClr val="333333"/>
                </a:solidFill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9E0"/>
              </a:buClr>
              <a:buSzPct val="8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Actions </a:t>
            </a:r>
            <a:r>
              <a: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ciblées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et </a:t>
            </a:r>
            <a:r>
              <a: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limitées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 </a:t>
            </a:r>
            <a:r>
              <a: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en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 </a:t>
            </a:r>
            <a:r>
              <a: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fonction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 des besoins (salons, </a:t>
            </a:r>
            <a:r>
              <a: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évènements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,</a:t>
            </a:r>
            <a:r>
              <a:rPr kumimoji="0" lang="en-US" sz="900" b="0" i="0" u="none" strike="noStrike" kern="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 stands)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  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BEE7048-36F4-464C-9A36-5EACC7CB1F32}"/>
              </a:ext>
            </a:extLst>
          </p:cNvPr>
          <p:cNvGrpSpPr/>
          <p:nvPr/>
        </p:nvGrpSpPr>
        <p:grpSpPr>
          <a:xfrm>
            <a:off x="2745327" y="1851275"/>
            <a:ext cx="9172025" cy="495301"/>
            <a:chOff x="2758727" y="1831274"/>
            <a:chExt cx="9172025" cy="495301"/>
          </a:xfrm>
        </p:grpSpPr>
        <p:sp>
          <p:nvSpPr>
            <p:cNvPr id="55" name="Content Placeholder 1">
              <a:extLst>
                <a:ext uri="{FF2B5EF4-FFF2-40B4-BE49-F238E27FC236}">
                  <a16:creationId xmlns:a16="http://schemas.microsoft.com/office/drawing/2014/main" id="{8609A08A-A9D2-4FFF-B849-1008FEE5010A}"/>
                </a:ext>
              </a:extLst>
            </p:cNvPr>
            <p:cNvSpPr txBox="1">
              <a:spLocks/>
            </p:cNvSpPr>
            <p:nvPr/>
          </p:nvSpPr>
          <p:spPr>
            <a:xfrm>
              <a:off x="9631538" y="1831274"/>
              <a:ext cx="2299214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Mise</a:t>
              </a: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 à jour et adaptation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du site</a:t>
              </a:r>
            </a:p>
          </p:txBody>
        </p:sp>
        <p:sp>
          <p:nvSpPr>
            <p:cNvPr id="56" name="Content Placeholder 1">
              <a:extLst>
                <a:ext uri="{FF2B5EF4-FFF2-40B4-BE49-F238E27FC236}">
                  <a16:creationId xmlns:a16="http://schemas.microsoft.com/office/drawing/2014/main" id="{14D24394-73FC-4360-82E3-F44E5648B4C0}"/>
                </a:ext>
              </a:extLst>
            </p:cNvPr>
            <p:cNvSpPr txBox="1">
              <a:spLocks/>
            </p:cNvSpPr>
            <p:nvPr/>
          </p:nvSpPr>
          <p:spPr>
            <a:xfrm>
              <a:off x="5057511" y="1831274"/>
              <a:ext cx="2292244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Mise</a:t>
              </a: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 à jour et migration du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site sur la nouvelle </a:t>
              </a:r>
              <a:r>
                <a:rPr kumimoji="0" lang="en-US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plateforme</a:t>
              </a: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 </a:t>
              </a:r>
              <a:r>
                <a:rPr kumimoji="0" lang="en-US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Kasup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57" name="Content Placeholder 1">
              <a:extLst>
                <a:ext uri="{FF2B5EF4-FFF2-40B4-BE49-F238E27FC236}">
                  <a16:creationId xmlns:a16="http://schemas.microsoft.com/office/drawing/2014/main" id="{7372CED3-AD7F-41A5-B4F3-0A312408C3A0}"/>
                </a:ext>
              </a:extLst>
            </p:cNvPr>
            <p:cNvSpPr txBox="1">
              <a:spLocks/>
            </p:cNvSpPr>
            <p:nvPr/>
          </p:nvSpPr>
          <p:spPr>
            <a:xfrm>
              <a:off x="2758727" y="1831274"/>
              <a:ext cx="2292244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Mise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en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ligne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 du nouveau site</a:t>
              </a:r>
            </a:p>
          </p:txBody>
        </p:sp>
        <p:sp>
          <p:nvSpPr>
            <p:cNvPr id="58" name="Content Placeholder 1">
              <a:extLst>
                <a:ext uri="{FF2B5EF4-FFF2-40B4-BE49-F238E27FC236}">
                  <a16:creationId xmlns:a16="http://schemas.microsoft.com/office/drawing/2014/main" id="{CCF04682-2BD8-455D-BCC8-791FA9BE786F}"/>
                </a:ext>
              </a:extLst>
            </p:cNvPr>
            <p:cNvSpPr txBox="1">
              <a:spLocks/>
            </p:cNvSpPr>
            <p:nvPr/>
          </p:nvSpPr>
          <p:spPr>
            <a:xfrm>
              <a:off x="7349312" y="1835009"/>
              <a:ext cx="2282225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Mise</a:t>
              </a: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 à jour</a:t>
              </a:r>
              <a:r>
                <a:rPr kumimoji="0" lang="en-US" sz="900" b="0" i="0" u="none" strike="noStrike" kern="0" cap="none" spc="0" normalizeH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 </a:t>
              </a:r>
              <a:r>
                <a:rPr lang="en-US" kern="0" dirty="0" smtClean="0">
                  <a:latin typeface="Calibri Light" panose="020F0302020204030204"/>
                </a:rPr>
                <a:t>et </a:t>
              </a:r>
              <a:r>
                <a:rPr lang="en-US" kern="0" dirty="0">
                  <a:latin typeface="Calibri Light" panose="020F0302020204030204"/>
                </a:rPr>
                <a:t>a</a:t>
              </a:r>
              <a:r>
                <a:rPr kumimoji="0" lang="en-US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nalyse</a:t>
              </a: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du traffic du site</a:t>
              </a:r>
            </a:p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C18381A-5701-4BAE-BD06-257201BED1DD}"/>
              </a:ext>
            </a:extLst>
          </p:cNvPr>
          <p:cNvGrpSpPr/>
          <p:nvPr/>
        </p:nvGrpSpPr>
        <p:grpSpPr>
          <a:xfrm>
            <a:off x="2737855" y="2441846"/>
            <a:ext cx="9172025" cy="495301"/>
            <a:chOff x="2758727" y="1831274"/>
            <a:chExt cx="9172025" cy="495301"/>
          </a:xfrm>
        </p:grpSpPr>
        <p:sp>
          <p:nvSpPr>
            <p:cNvPr id="60" name="Content Placeholder 1">
              <a:extLst>
                <a:ext uri="{FF2B5EF4-FFF2-40B4-BE49-F238E27FC236}">
                  <a16:creationId xmlns:a16="http://schemas.microsoft.com/office/drawing/2014/main" id="{CC09ACA1-A4D4-49DF-8800-D1CE314B693B}"/>
                </a:ext>
              </a:extLst>
            </p:cNvPr>
            <p:cNvSpPr txBox="1">
              <a:spLocks/>
            </p:cNvSpPr>
            <p:nvPr/>
          </p:nvSpPr>
          <p:spPr>
            <a:xfrm>
              <a:off x="9631538" y="1831274"/>
              <a:ext cx="2299214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defTabSz="457200"/>
              <a:endParaRPr lang="en-US" kern="0" smtClean="0"/>
            </a:p>
            <a:p>
              <a:pPr defTabSz="457200"/>
              <a:r>
                <a:rPr lang="en-US" kern="0" smtClean="0"/>
                <a:t>Analyses </a:t>
              </a:r>
              <a:r>
                <a:rPr lang="en-US" kern="0" dirty="0" smtClean="0"/>
                <a:t>et adaptation </a:t>
              </a:r>
              <a:r>
                <a:rPr lang="en-US" kern="0" dirty="0"/>
                <a:t>des </a:t>
              </a:r>
              <a:r>
                <a:rPr lang="en-US" kern="0" dirty="0" err="1" smtClean="0"/>
                <a:t>campagnes</a:t>
              </a:r>
              <a:r>
                <a:rPr lang="en-US" kern="0" dirty="0" smtClean="0"/>
                <a:t> digitales </a:t>
              </a:r>
              <a:endParaRPr lang="en-US" sz="800" kern="0" dirty="0"/>
            </a:p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62" name="Content Placeholder 1">
              <a:extLst>
                <a:ext uri="{FF2B5EF4-FFF2-40B4-BE49-F238E27FC236}">
                  <a16:creationId xmlns:a16="http://schemas.microsoft.com/office/drawing/2014/main" id="{2001F57A-6A92-4002-ADB9-29B191EDA197}"/>
                </a:ext>
              </a:extLst>
            </p:cNvPr>
            <p:cNvSpPr txBox="1">
              <a:spLocks/>
            </p:cNvSpPr>
            <p:nvPr/>
          </p:nvSpPr>
          <p:spPr>
            <a:xfrm>
              <a:off x="5057511" y="1831274"/>
              <a:ext cx="2316955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defTabSz="457200"/>
              <a:endParaRPr lang="en-US" kern="0" dirty="0" smtClean="0"/>
            </a:p>
            <a:p>
              <a:pPr defTabSz="457200"/>
              <a:endParaRPr lang="en-US" kern="0" dirty="0"/>
            </a:p>
            <a:p>
              <a:pPr defTabSz="457200"/>
              <a:r>
                <a:rPr lang="en-US" kern="0" dirty="0" smtClean="0"/>
                <a:t>Analyses des </a:t>
              </a:r>
              <a:r>
                <a:rPr lang="en-US" kern="0" dirty="0" err="1"/>
                <a:t>campagnes</a:t>
              </a:r>
              <a:r>
                <a:rPr lang="en-US" kern="0" dirty="0"/>
                <a:t> </a:t>
              </a:r>
              <a:r>
                <a:rPr lang="en-US" kern="0" dirty="0" smtClean="0"/>
                <a:t>digitales et adaptation pour la VAE</a:t>
              </a:r>
            </a:p>
            <a:p>
              <a:pPr defTabSz="457200"/>
              <a:endParaRPr lang="en-US" sz="800" kern="0" dirty="0"/>
            </a:p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63" name="Content Placeholder 1">
              <a:extLst>
                <a:ext uri="{FF2B5EF4-FFF2-40B4-BE49-F238E27FC236}">
                  <a16:creationId xmlns:a16="http://schemas.microsoft.com/office/drawing/2014/main" id="{CBB641CA-AF11-47BF-B38B-992E663D4FE8}"/>
                </a:ext>
              </a:extLst>
            </p:cNvPr>
            <p:cNvSpPr txBox="1">
              <a:spLocks/>
            </p:cNvSpPr>
            <p:nvPr/>
          </p:nvSpPr>
          <p:spPr>
            <a:xfrm>
              <a:off x="2758727" y="1831274"/>
              <a:ext cx="2292244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lvl="0" defTabSz="457200">
                <a:defRPr/>
              </a:pPr>
              <a:r>
                <a:rPr lang="en-US" kern="0" dirty="0" err="1" smtClean="0"/>
                <a:t>Préparation</a:t>
              </a:r>
              <a:r>
                <a:rPr lang="en-US" kern="0" dirty="0" smtClean="0"/>
                <a:t> et </a:t>
              </a:r>
              <a:r>
                <a:rPr lang="en-US" kern="0" dirty="0" err="1" smtClean="0"/>
                <a:t>lancement</a:t>
              </a:r>
              <a:r>
                <a:rPr lang="en-US" kern="0" dirty="0" smtClean="0"/>
                <a:t> des </a:t>
              </a:r>
              <a:r>
                <a:rPr lang="en-US" kern="0" dirty="0" err="1" smtClean="0"/>
                <a:t>campagnes</a:t>
              </a:r>
              <a:r>
                <a:rPr lang="en-US" kern="0" dirty="0" smtClean="0"/>
                <a:t> </a:t>
              </a:r>
              <a:r>
                <a:rPr lang="en-US" kern="0" dirty="0" err="1"/>
                <a:t>adwords</a:t>
              </a:r>
              <a:r>
                <a:rPr lang="en-US" kern="0" dirty="0"/>
                <a:t> </a:t>
              </a:r>
              <a:r>
                <a:rPr lang="en-US" kern="0" dirty="0" smtClean="0"/>
                <a:t>pour le DAEU et la VAE</a:t>
              </a:r>
              <a:endParaRPr lang="en-US" sz="800" kern="0" dirty="0"/>
            </a:p>
          </p:txBody>
        </p:sp>
        <p:sp>
          <p:nvSpPr>
            <p:cNvPr id="64" name="Content Placeholder 1">
              <a:extLst>
                <a:ext uri="{FF2B5EF4-FFF2-40B4-BE49-F238E27FC236}">
                  <a16:creationId xmlns:a16="http://schemas.microsoft.com/office/drawing/2014/main" id="{F482E061-9B94-41AE-85A2-29883680D5B8}"/>
                </a:ext>
              </a:extLst>
            </p:cNvPr>
            <p:cNvSpPr txBox="1">
              <a:spLocks/>
            </p:cNvSpPr>
            <p:nvPr/>
          </p:nvSpPr>
          <p:spPr>
            <a:xfrm>
              <a:off x="7371240" y="1835009"/>
              <a:ext cx="2260297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defTabSz="457200"/>
              <a:endParaRPr lang="en-US" kern="0" dirty="0" smtClean="0"/>
            </a:p>
            <a:p>
              <a:pPr defTabSz="457200"/>
              <a:r>
                <a:rPr lang="en-US" kern="0" dirty="0" smtClean="0"/>
                <a:t>Analyses et adaptation des </a:t>
              </a:r>
              <a:r>
                <a:rPr lang="en-US" kern="0" dirty="0" err="1" smtClean="0"/>
                <a:t>campagnes</a:t>
              </a:r>
              <a:r>
                <a:rPr lang="en-US" kern="0" dirty="0" smtClean="0"/>
                <a:t> digitales pour le DAEU et la VAE</a:t>
              </a:r>
              <a:endParaRPr lang="en-US" sz="800" kern="0" dirty="0"/>
            </a:p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405E890-0F60-411A-BC3A-2A253E145443}"/>
              </a:ext>
            </a:extLst>
          </p:cNvPr>
          <p:cNvGrpSpPr/>
          <p:nvPr/>
        </p:nvGrpSpPr>
        <p:grpSpPr>
          <a:xfrm>
            <a:off x="2737856" y="3005514"/>
            <a:ext cx="9172024" cy="493693"/>
            <a:chOff x="2688392" y="1829147"/>
            <a:chExt cx="9242360" cy="493693"/>
          </a:xfrm>
        </p:grpSpPr>
        <p:sp>
          <p:nvSpPr>
            <p:cNvPr id="67" name="Content Placeholder 1">
              <a:extLst>
                <a:ext uri="{FF2B5EF4-FFF2-40B4-BE49-F238E27FC236}">
                  <a16:creationId xmlns:a16="http://schemas.microsoft.com/office/drawing/2014/main" id="{3D275D58-7DA3-45CC-8747-B89894877DAC}"/>
                </a:ext>
              </a:extLst>
            </p:cNvPr>
            <p:cNvSpPr txBox="1">
              <a:spLocks/>
            </p:cNvSpPr>
            <p:nvPr/>
          </p:nvSpPr>
          <p:spPr>
            <a:xfrm>
              <a:off x="9631538" y="1831274"/>
              <a:ext cx="2299214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68" name="Content Placeholder 1">
              <a:extLst>
                <a:ext uri="{FF2B5EF4-FFF2-40B4-BE49-F238E27FC236}">
                  <a16:creationId xmlns:a16="http://schemas.microsoft.com/office/drawing/2014/main" id="{99A5D570-D144-41DF-B72C-54D560A9276B}"/>
                </a:ext>
              </a:extLst>
            </p:cNvPr>
            <p:cNvSpPr txBox="1">
              <a:spLocks/>
            </p:cNvSpPr>
            <p:nvPr/>
          </p:nvSpPr>
          <p:spPr>
            <a:xfrm>
              <a:off x="4992725" y="1831274"/>
              <a:ext cx="2362892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Tremplin</a:t>
              </a: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 </a:t>
              </a:r>
              <a:r>
                <a:rPr lang="en-US" kern="0" dirty="0" err="1">
                  <a:latin typeface="Calibri Light" panose="020F0302020204030204"/>
                </a:rPr>
                <a:t>C</a:t>
              </a:r>
              <a:r>
                <a:rPr kumimoji="0" lang="en-US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arrière</a:t>
              </a: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 le 7 </a:t>
              </a:r>
              <a:r>
                <a:rPr kumimoji="0" lang="en-US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avril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69" name="Content Placeholder 1">
              <a:extLst>
                <a:ext uri="{FF2B5EF4-FFF2-40B4-BE49-F238E27FC236}">
                  <a16:creationId xmlns:a16="http://schemas.microsoft.com/office/drawing/2014/main" id="{ADB162FB-2063-4CE3-866B-36AB2E95516E}"/>
                </a:ext>
              </a:extLst>
            </p:cNvPr>
            <p:cNvSpPr txBox="1">
              <a:spLocks/>
            </p:cNvSpPr>
            <p:nvPr/>
          </p:nvSpPr>
          <p:spPr>
            <a:xfrm>
              <a:off x="2688392" y="1831274"/>
              <a:ext cx="2304334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171450" marR="0" lvl="0" indent="-17145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Tx/>
                <a:buChar char="-"/>
                <a:tabLst/>
                <a:defRPr/>
              </a:pPr>
              <a:endParaRPr lang="en-US" kern="0" dirty="0" smtClean="0">
                <a:latin typeface="Calibri Light" panose="020F0302020204030204"/>
              </a:endParaRPr>
            </a:p>
            <a:p>
              <a:pPr marL="171450" marR="0" lvl="0" indent="-17145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Tx/>
                <a:buChar char="-"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70" name="Content Placeholder 1">
              <a:extLst>
                <a:ext uri="{FF2B5EF4-FFF2-40B4-BE49-F238E27FC236}">
                  <a16:creationId xmlns:a16="http://schemas.microsoft.com/office/drawing/2014/main" id="{6574CF99-42F4-4148-904E-9DC6B7E641BF}"/>
                </a:ext>
              </a:extLst>
            </p:cNvPr>
            <p:cNvSpPr txBox="1">
              <a:spLocks/>
            </p:cNvSpPr>
            <p:nvPr/>
          </p:nvSpPr>
          <p:spPr>
            <a:xfrm>
              <a:off x="7339294" y="1829147"/>
              <a:ext cx="2292244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ED0EA90-F35C-4E19-95C9-754998FE35DC}"/>
              </a:ext>
            </a:extLst>
          </p:cNvPr>
          <p:cNvGrpSpPr/>
          <p:nvPr/>
        </p:nvGrpSpPr>
        <p:grpSpPr>
          <a:xfrm>
            <a:off x="2731993" y="3574393"/>
            <a:ext cx="9177887" cy="495301"/>
            <a:chOff x="2752865" y="1831274"/>
            <a:chExt cx="9177887" cy="495301"/>
          </a:xfrm>
        </p:grpSpPr>
        <p:sp>
          <p:nvSpPr>
            <p:cNvPr id="72" name="Content Placeholder 1">
              <a:extLst>
                <a:ext uri="{FF2B5EF4-FFF2-40B4-BE49-F238E27FC236}">
                  <a16:creationId xmlns:a16="http://schemas.microsoft.com/office/drawing/2014/main" id="{98EF848F-8268-42DC-999E-766BEE0ECA9D}"/>
                </a:ext>
              </a:extLst>
            </p:cNvPr>
            <p:cNvSpPr txBox="1">
              <a:spLocks/>
            </p:cNvSpPr>
            <p:nvPr/>
          </p:nvSpPr>
          <p:spPr>
            <a:xfrm>
              <a:off x="9631538" y="1831274"/>
              <a:ext cx="2299214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73" name="Content Placeholder 1">
              <a:extLst>
                <a:ext uri="{FF2B5EF4-FFF2-40B4-BE49-F238E27FC236}">
                  <a16:creationId xmlns:a16="http://schemas.microsoft.com/office/drawing/2014/main" id="{3A49A4FF-EF30-4166-82B1-BD204DA9F531}"/>
                </a:ext>
              </a:extLst>
            </p:cNvPr>
            <p:cNvSpPr txBox="1">
              <a:spLocks/>
            </p:cNvSpPr>
            <p:nvPr/>
          </p:nvSpPr>
          <p:spPr>
            <a:xfrm>
              <a:off x="5045109" y="1831274"/>
              <a:ext cx="2328094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74" name="Content Placeholder 1">
              <a:extLst>
                <a:ext uri="{FF2B5EF4-FFF2-40B4-BE49-F238E27FC236}">
                  <a16:creationId xmlns:a16="http://schemas.microsoft.com/office/drawing/2014/main" id="{9A1110D9-DECF-411F-8636-9C436A486777}"/>
                </a:ext>
              </a:extLst>
            </p:cNvPr>
            <p:cNvSpPr txBox="1">
              <a:spLocks/>
            </p:cNvSpPr>
            <p:nvPr/>
          </p:nvSpPr>
          <p:spPr>
            <a:xfrm>
              <a:off x="2752865" y="1831274"/>
              <a:ext cx="2292244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75" name="Content Placeholder 1">
              <a:extLst>
                <a:ext uri="{FF2B5EF4-FFF2-40B4-BE49-F238E27FC236}">
                  <a16:creationId xmlns:a16="http://schemas.microsoft.com/office/drawing/2014/main" id="{514AC468-F46A-4902-AA8C-E20A93BC0EF0}"/>
                </a:ext>
              </a:extLst>
            </p:cNvPr>
            <p:cNvSpPr txBox="1">
              <a:spLocks/>
            </p:cNvSpPr>
            <p:nvPr/>
          </p:nvSpPr>
          <p:spPr>
            <a:xfrm>
              <a:off x="7374466" y="1835009"/>
              <a:ext cx="2292244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452DA1-4560-4FA3-9742-6F48609D67EF}"/>
              </a:ext>
            </a:extLst>
          </p:cNvPr>
          <p:cNvGrpSpPr/>
          <p:nvPr/>
        </p:nvGrpSpPr>
        <p:grpSpPr>
          <a:xfrm>
            <a:off x="2732409" y="4739089"/>
            <a:ext cx="9172025" cy="501163"/>
            <a:chOff x="2758727" y="1831274"/>
            <a:chExt cx="9172025" cy="501163"/>
          </a:xfrm>
        </p:grpSpPr>
        <p:sp>
          <p:nvSpPr>
            <p:cNvPr id="78" name="Content Placeholder 1">
              <a:extLst>
                <a:ext uri="{FF2B5EF4-FFF2-40B4-BE49-F238E27FC236}">
                  <a16:creationId xmlns:a16="http://schemas.microsoft.com/office/drawing/2014/main" id="{C45E91A2-69CF-4026-8EC0-822ADBCEBD62}"/>
                </a:ext>
              </a:extLst>
            </p:cNvPr>
            <p:cNvSpPr txBox="1">
              <a:spLocks/>
            </p:cNvSpPr>
            <p:nvPr/>
          </p:nvSpPr>
          <p:spPr>
            <a:xfrm>
              <a:off x="9631538" y="1831274"/>
              <a:ext cx="2299214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79" name="Content Placeholder 1">
              <a:extLst>
                <a:ext uri="{FF2B5EF4-FFF2-40B4-BE49-F238E27FC236}">
                  <a16:creationId xmlns:a16="http://schemas.microsoft.com/office/drawing/2014/main" id="{E522AF11-DD23-4E0F-9E34-732B7DA4534C}"/>
                </a:ext>
              </a:extLst>
            </p:cNvPr>
            <p:cNvSpPr txBox="1">
              <a:spLocks/>
            </p:cNvSpPr>
            <p:nvPr/>
          </p:nvSpPr>
          <p:spPr>
            <a:xfrm>
              <a:off x="5050554" y="1831274"/>
              <a:ext cx="2321125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Continuation </a:t>
              </a:r>
              <a:r>
                <a:rPr kumimoji="0" lang="en-US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démarchage</a:t>
              </a:r>
              <a:r>
                <a:rPr kumimoji="0" lang="en-US" sz="900" b="0" i="0" u="none" strike="noStrike" kern="0" cap="none" spc="0" normalizeH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 DRH </a:t>
              </a:r>
              <a:r>
                <a:rPr kumimoji="0" lang="en-US" sz="9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en</a:t>
              </a:r>
              <a:r>
                <a:rPr kumimoji="0" lang="en-US" sz="900" b="0" i="0" u="none" strike="noStrike" kern="0" cap="none" spc="0" normalizeH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 </a:t>
              </a:r>
              <a:r>
                <a:rPr kumimoji="0" lang="en-US" sz="9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fonction</a:t>
              </a:r>
              <a:r>
                <a:rPr kumimoji="0" lang="en-US" sz="900" b="0" i="0" u="none" strike="noStrike" kern="0" cap="none" spc="0" normalizeH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 des besoins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80" name="Content Placeholder 1">
              <a:extLst>
                <a:ext uri="{FF2B5EF4-FFF2-40B4-BE49-F238E27FC236}">
                  <a16:creationId xmlns:a16="http://schemas.microsoft.com/office/drawing/2014/main" id="{D7A645A5-C032-452B-B101-1D148F588739}"/>
                </a:ext>
              </a:extLst>
            </p:cNvPr>
            <p:cNvSpPr txBox="1">
              <a:spLocks/>
            </p:cNvSpPr>
            <p:nvPr/>
          </p:nvSpPr>
          <p:spPr>
            <a:xfrm>
              <a:off x="2758727" y="1831274"/>
              <a:ext cx="2292244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Présentation</a:t>
              </a: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 du service à la CCI</a:t>
              </a:r>
              <a:r>
                <a:rPr kumimoji="0" lang="en-US" sz="900" b="0" i="0" u="none" strike="noStrike" kern="0" cap="none" spc="0" normalizeH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 </a:t>
              </a: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le 9 mars </a:t>
              </a:r>
              <a:r>
                <a:rPr lang="en-US" kern="0" dirty="0" smtClean="0">
                  <a:latin typeface="Calibri Light" panose="020F0302020204030204"/>
                </a:rPr>
                <a:t>pour </a:t>
              </a:r>
              <a:r>
                <a:rPr kumimoji="0" lang="en-US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participer</a:t>
              </a:r>
              <a:r>
                <a:rPr kumimoji="0" lang="en-US" sz="900" b="0" i="0" u="none" strike="noStrike" kern="0" cap="none" spc="0" normalizeH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 </a:t>
              </a:r>
              <a:r>
                <a:rPr lang="en-US" kern="0" dirty="0" smtClean="0">
                  <a:latin typeface="Calibri Light" panose="020F0302020204030204"/>
                </a:rPr>
                <a:t>au</a:t>
              </a: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 </a:t>
              </a:r>
              <a:r>
                <a:rPr kumimoji="0" lang="en-US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Tremplin</a:t>
              </a: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 </a:t>
              </a:r>
              <a:r>
                <a:rPr kumimoji="0" lang="en-US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carrière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r>
                <a:rPr lang="en-US" kern="0" dirty="0" err="1" smtClean="0">
                  <a:latin typeface="Calibri Light" panose="020F0302020204030204"/>
                </a:rPr>
                <a:t>Prise</a:t>
              </a:r>
              <a:r>
                <a:rPr lang="en-US" kern="0" dirty="0" smtClean="0">
                  <a:latin typeface="Calibri Light" panose="020F0302020204030204"/>
                </a:rPr>
                <a:t> de contacts avec les CEP et les DRH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81" name="Content Placeholder 1">
              <a:extLst>
                <a:ext uri="{FF2B5EF4-FFF2-40B4-BE49-F238E27FC236}">
                  <a16:creationId xmlns:a16="http://schemas.microsoft.com/office/drawing/2014/main" id="{F285F2CD-0CBB-41EC-BF4F-E140DBAC7FE3}"/>
                </a:ext>
              </a:extLst>
            </p:cNvPr>
            <p:cNvSpPr txBox="1">
              <a:spLocks/>
            </p:cNvSpPr>
            <p:nvPr/>
          </p:nvSpPr>
          <p:spPr>
            <a:xfrm>
              <a:off x="7378648" y="1840871"/>
              <a:ext cx="2252889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B2EA76B-6DAF-46A6-8B40-F984F446E6A4}"/>
              </a:ext>
            </a:extLst>
          </p:cNvPr>
          <p:cNvGrpSpPr/>
          <p:nvPr/>
        </p:nvGrpSpPr>
        <p:grpSpPr>
          <a:xfrm>
            <a:off x="2737855" y="4141785"/>
            <a:ext cx="9172025" cy="495301"/>
            <a:chOff x="2758727" y="1831274"/>
            <a:chExt cx="9172025" cy="495301"/>
          </a:xfrm>
        </p:grpSpPr>
        <p:sp>
          <p:nvSpPr>
            <p:cNvPr id="83" name="Content Placeholder 1">
              <a:extLst>
                <a:ext uri="{FF2B5EF4-FFF2-40B4-BE49-F238E27FC236}">
                  <a16:creationId xmlns:a16="http://schemas.microsoft.com/office/drawing/2014/main" id="{FF196D97-3CB0-4037-B722-80FA9A024EFE}"/>
                </a:ext>
              </a:extLst>
            </p:cNvPr>
            <p:cNvSpPr txBox="1">
              <a:spLocks/>
            </p:cNvSpPr>
            <p:nvPr/>
          </p:nvSpPr>
          <p:spPr>
            <a:xfrm>
              <a:off x="9631538" y="1831274"/>
              <a:ext cx="2299214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84" name="Content Placeholder 1">
              <a:extLst>
                <a:ext uri="{FF2B5EF4-FFF2-40B4-BE49-F238E27FC236}">
                  <a16:creationId xmlns:a16="http://schemas.microsoft.com/office/drawing/2014/main" id="{C1F78F1D-FFCB-4F24-9E5B-FA8DB50ACF0F}"/>
                </a:ext>
              </a:extLst>
            </p:cNvPr>
            <p:cNvSpPr txBox="1">
              <a:spLocks/>
            </p:cNvSpPr>
            <p:nvPr/>
          </p:nvSpPr>
          <p:spPr>
            <a:xfrm>
              <a:off x="5035561" y="1831274"/>
              <a:ext cx="2331780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85" name="Content Placeholder 1">
              <a:extLst>
                <a:ext uri="{FF2B5EF4-FFF2-40B4-BE49-F238E27FC236}">
                  <a16:creationId xmlns:a16="http://schemas.microsoft.com/office/drawing/2014/main" id="{B317810B-642A-422C-9E40-513FFEE37099}"/>
                </a:ext>
              </a:extLst>
            </p:cNvPr>
            <p:cNvSpPr txBox="1">
              <a:spLocks/>
            </p:cNvSpPr>
            <p:nvPr/>
          </p:nvSpPr>
          <p:spPr>
            <a:xfrm>
              <a:off x="2758727" y="1831274"/>
              <a:ext cx="2292244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Présence</a:t>
              </a: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 aux </a:t>
              </a:r>
              <a:r>
                <a:rPr kumimoji="0" lang="en-US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réunions</a:t>
              </a:r>
              <a:r>
                <a:rPr kumimoji="0" lang="en-US" sz="900" b="0" i="0" u="none" strike="noStrike" kern="0" cap="none" spc="0" normalizeH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 </a:t>
              </a:r>
              <a:r>
                <a:rPr kumimoji="0" lang="en-US" sz="9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d’UPE</a:t>
              </a:r>
              <a:r>
                <a:rPr kumimoji="0" lang="en-US" sz="900" b="0" i="0" u="none" strike="noStrike" kern="0" cap="none" spc="0" normalizeH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 06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86" name="Content Placeholder 1">
              <a:extLst>
                <a:ext uri="{FF2B5EF4-FFF2-40B4-BE49-F238E27FC236}">
                  <a16:creationId xmlns:a16="http://schemas.microsoft.com/office/drawing/2014/main" id="{C2AF3D7C-3560-4983-A8A1-965EDDA88ED1}"/>
                </a:ext>
              </a:extLst>
            </p:cNvPr>
            <p:cNvSpPr txBox="1">
              <a:spLocks/>
            </p:cNvSpPr>
            <p:nvPr/>
          </p:nvSpPr>
          <p:spPr>
            <a:xfrm>
              <a:off x="7362742" y="1835009"/>
              <a:ext cx="2292244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644C6FFE-08FB-447C-A28A-0277D75BE48E}"/>
              </a:ext>
            </a:extLst>
          </p:cNvPr>
          <p:cNvSpPr/>
          <p:nvPr/>
        </p:nvSpPr>
        <p:spPr>
          <a:xfrm>
            <a:off x="260349" y="5315192"/>
            <a:ext cx="2217371" cy="48279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5EB8"/>
            </a:solidFill>
            <a:prstDash val="solid"/>
            <a:miter lim="800000"/>
          </a:ln>
          <a:effectLst/>
        </p:spPr>
        <p:txBody>
          <a:bodyPr lIns="72000" rtlCol="0" anchor="ctr"/>
          <a:lstStyle/>
          <a:p>
            <a:pPr lvl="0" defTabSz="457200"/>
            <a:r>
              <a:rPr lang="en-US" sz="1200" kern="0" dirty="0">
                <a:solidFill>
                  <a:srgbClr val="005EB8"/>
                </a:solidFill>
                <a:latin typeface="Calibri Light" panose="020F0302020204030204"/>
              </a:rPr>
              <a:t>Supports aux EUR</a:t>
            </a:r>
            <a:endParaRPr kumimoji="0" lang="fr-BE" sz="1200" b="0" i="0" u="none" strike="noStrike" kern="0" cap="none" spc="0" normalizeH="0" baseline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778D8E2-EE42-4235-AB6C-3223A611BFEA}"/>
              </a:ext>
            </a:extLst>
          </p:cNvPr>
          <p:cNvGrpSpPr/>
          <p:nvPr/>
        </p:nvGrpSpPr>
        <p:grpSpPr>
          <a:xfrm>
            <a:off x="2716083" y="5315192"/>
            <a:ext cx="9172026" cy="495301"/>
            <a:chOff x="2758726" y="1831274"/>
            <a:chExt cx="9172026" cy="495301"/>
          </a:xfrm>
        </p:grpSpPr>
        <p:sp>
          <p:nvSpPr>
            <p:cNvPr id="89" name="Content Placeholder 1">
              <a:extLst>
                <a:ext uri="{FF2B5EF4-FFF2-40B4-BE49-F238E27FC236}">
                  <a16:creationId xmlns:a16="http://schemas.microsoft.com/office/drawing/2014/main" id="{276A8617-A9FA-4A5E-8E73-66B30AF8015C}"/>
                </a:ext>
              </a:extLst>
            </p:cNvPr>
            <p:cNvSpPr txBox="1">
              <a:spLocks/>
            </p:cNvSpPr>
            <p:nvPr/>
          </p:nvSpPr>
          <p:spPr>
            <a:xfrm>
              <a:off x="9631538" y="1831274"/>
              <a:ext cx="2299214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90" name="Content Placeholder 1">
              <a:extLst>
                <a:ext uri="{FF2B5EF4-FFF2-40B4-BE49-F238E27FC236}">
                  <a16:creationId xmlns:a16="http://schemas.microsoft.com/office/drawing/2014/main" id="{EFD28075-3D04-4C40-9D94-DDAFD965830B}"/>
                </a:ext>
              </a:extLst>
            </p:cNvPr>
            <p:cNvSpPr txBox="1">
              <a:spLocks/>
            </p:cNvSpPr>
            <p:nvPr/>
          </p:nvSpPr>
          <p:spPr>
            <a:xfrm>
              <a:off x="5063373" y="1831274"/>
              <a:ext cx="2292244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91" name="Content Placeholder 1">
              <a:extLst>
                <a:ext uri="{FF2B5EF4-FFF2-40B4-BE49-F238E27FC236}">
                  <a16:creationId xmlns:a16="http://schemas.microsoft.com/office/drawing/2014/main" id="{C12FCE18-7BC2-4B01-824D-4D6F07581518}"/>
                </a:ext>
              </a:extLst>
            </p:cNvPr>
            <p:cNvSpPr txBox="1">
              <a:spLocks/>
            </p:cNvSpPr>
            <p:nvPr/>
          </p:nvSpPr>
          <p:spPr>
            <a:xfrm>
              <a:off x="2758726" y="1831274"/>
              <a:ext cx="2308153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r>
                <a:rPr lang="en-US" kern="0" dirty="0" err="1" smtClean="0">
                  <a:latin typeface="Calibri Light" panose="020F0302020204030204"/>
                </a:rPr>
                <a:t>Réalisation</a:t>
              </a:r>
              <a:r>
                <a:rPr lang="en-US" kern="0" dirty="0" smtClean="0">
                  <a:latin typeface="Calibri Light" panose="020F0302020204030204"/>
                </a:rPr>
                <a:t> des actions de communication </a:t>
              </a:r>
              <a:r>
                <a:rPr lang="en-US" kern="0" dirty="0" err="1" smtClean="0">
                  <a:latin typeface="Calibri Light" panose="020F0302020204030204"/>
                </a:rPr>
                <a:t>en</a:t>
              </a:r>
              <a:r>
                <a:rPr lang="en-US" kern="0" dirty="0" smtClean="0">
                  <a:latin typeface="Calibri Light" panose="020F0302020204030204"/>
                </a:rPr>
                <a:t> </a:t>
              </a:r>
              <a:r>
                <a:rPr lang="en-US" kern="0" dirty="0" err="1" smtClean="0">
                  <a:latin typeface="Calibri Light" panose="020F0302020204030204"/>
                </a:rPr>
                <a:t>fonction</a:t>
              </a:r>
              <a:r>
                <a:rPr lang="en-US" kern="0" dirty="0" smtClean="0">
                  <a:latin typeface="Calibri Light" panose="020F0302020204030204"/>
                </a:rPr>
                <a:t> des besoins 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92" name="Content Placeholder 1">
              <a:extLst>
                <a:ext uri="{FF2B5EF4-FFF2-40B4-BE49-F238E27FC236}">
                  <a16:creationId xmlns:a16="http://schemas.microsoft.com/office/drawing/2014/main" id="{7AB91E39-723F-4902-A29E-810A8F5114EF}"/>
                </a:ext>
              </a:extLst>
            </p:cNvPr>
            <p:cNvSpPr txBox="1">
              <a:spLocks/>
            </p:cNvSpPr>
            <p:nvPr/>
          </p:nvSpPr>
          <p:spPr>
            <a:xfrm>
              <a:off x="7339294" y="1835009"/>
              <a:ext cx="2292244" cy="49156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0B011621-9C40-45F3-AD79-C99A9BFC665A}"/>
              </a:ext>
            </a:extLst>
          </p:cNvPr>
          <p:cNvSpPr/>
          <p:nvPr/>
        </p:nvSpPr>
        <p:spPr>
          <a:xfrm>
            <a:off x="262023" y="5913906"/>
            <a:ext cx="2217371" cy="48279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5EB8"/>
            </a:solidFill>
            <a:prstDash val="solid"/>
            <a:miter lim="800000"/>
          </a:ln>
          <a:effectLst/>
        </p:spPr>
        <p:txBody>
          <a:bodyPr lIns="72000" rtlCol="0" anchor="ctr"/>
          <a:lstStyle/>
          <a:p>
            <a:pPr lvl="0" defTabSz="457200"/>
            <a:r>
              <a:rPr lang="fr-BE" sz="1200" kern="0" dirty="0" err="1">
                <a:solidFill>
                  <a:srgbClr val="005EB8"/>
                </a:solidFill>
                <a:latin typeface="Calibri Light" panose="020F0302020204030204"/>
              </a:rPr>
              <a:t>Edof</a:t>
            </a:r>
            <a:endParaRPr kumimoji="0" lang="fr-BE" sz="1200" b="0" i="0" u="none" strike="noStrike" kern="0" cap="none" spc="0" normalizeH="0" baseline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5A1CF12-78C6-416C-842F-0A5234757C63}"/>
              </a:ext>
            </a:extLst>
          </p:cNvPr>
          <p:cNvGrpSpPr/>
          <p:nvPr/>
        </p:nvGrpSpPr>
        <p:grpSpPr>
          <a:xfrm>
            <a:off x="2706037" y="5913906"/>
            <a:ext cx="9217040" cy="491566"/>
            <a:chOff x="2770371" y="1831274"/>
            <a:chExt cx="9154559" cy="491566"/>
          </a:xfrm>
          <a:noFill/>
        </p:grpSpPr>
        <p:sp>
          <p:nvSpPr>
            <p:cNvPr id="95" name="Content Placeholder 1">
              <a:extLst>
                <a:ext uri="{FF2B5EF4-FFF2-40B4-BE49-F238E27FC236}">
                  <a16:creationId xmlns:a16="http://schemas.microsoft.com/office/drawing/2014/main" id="{A4173BCA-BFB1-432E-B284-3DEB9BBA34C4}"/>
                </a:ext>
              </a:extLst>
            </p:cNvPr>
            <p:cNvSpPr txBox="1">
              <a:spLocks/>
            </p:cNvSpPr>
            <p:nvPr/>
          </p:nvSpPr>
          <p:spPr>
            <a:xfrm>
              <a:off x="7371566" y="1831274"/>
              <a:ext cx="4553364" cy="491566"/>
            </a:xfrm>
            <a:prstGeom prst="rect">
              <a:avLst/>
            </a:prstGeom>
            <a:grpFill/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defTabSz="457200"/>
              <a:r>
                <a:rPr lang="en-US" kern="0" dirty="0"/>
                <a:t>Maintenance et </a:t>
              </a:r>
              <a:r>
                <a:rPr lang="en-US" kern="0" dirty="0" err="1" smtClean="0"/>
                <a:t>amélioration</a:t>
              </a:r>
              <a:r>
                <a:rPr lang="en-US" kern="0" dirty="0" smtClean="0"/>
                <a:t> </a:t>
              </a:r>
              <a:r>
                <a:rPr lang="fr-BE" kern="0" dirty="0" smtClean="0"/>
                <a:t>continue</a:t>
              </a:r>
              <a:endParaRPr lang="fr-BE" kern="0" dirty="0"/>
            </a:p>
          </p:txBody>
        </p:sp>
        <p:sp>
          <p:nvSpPr>
            <p:cNvPr id="96" name="Content Placeholder 1">
              <a:extLst>
                <a:ext uri="{FF2B5EF4-FFF2-40B4-BE49-F238E27FC236}">
                  <a16:creationId xmlns:a16="http://schemas.microsoft.com/office/drawing/2014/main" id="{9A347F3A-8586-442A-9CE7-8BB5E4E53F67}"/>
                </a:ext>
              </a:extLst>
            </p:cNvPr>
            <p:cNvSpPr txBox="1">
              <a:spLocks/>
            </p:cNvSpPr>
            <p:nvPr/>
          </p:nvSpPr>
          <p:spPr>
            <a:xfrm>
              <a:off x="5069196" y="1831274"/>
              <a:ext cx="2292244" cy="491566"/>
            </a:xfrm>
            <a:prstGeom prst="rect">
              <a:avLst/>
            </a:prstGeom>
            <a:grpFill/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lvl="0" defTabSz="457200">
                <a:defRPr/>
              </a:pPr>
              <a:r>
                <a:rPr lang="fr-BE" kern="0" dirty="0"/>
                <a:t>Deuxième</a:t>
              </a:r>
              <a:r>
                <a:rPr lang="en-US" kern="0" dirty="0"/>
                <a:t> vague de mise </a:t>
              </a:r>
              <a:r>
                <a:rPr lang="fr-BE" kern="0" dirty="0"/>
                <a:t>en</a:t>
              </a:r>
              <a:r>
                <a:rPr lang="en-US" kern="0" dirty="0"/>
                <a:t> </a:t>
              </a:r>
              <a:r>
                <a:rPr lang="fr-BE" kern="0" dirty="0"/>
                <a:t>ligne</a:t>
              </a:r>
            </a:p>
          </p:txBody>
        </p:sp>
        <p:sp>
          <p:nvSpPr>
            <p:cNvPr id="97" name="Content Placeholder 1">
              <a:extLst>
                <a:ext uri="{FF2B5EF4-FFF2-40B4-BE49-F238E27FC236}">
                  <a16:creationId xmlns:a16="http://schemas.microsoft.com/office/drawing/2014/main" id="{B099FDF4-16B6-40BD-8E47-CDD973544636}"/>
                </a:ext>
              </a:extLst>
            </p:cNvPr>
            <p:cNvSpPr txBox="1">
              <a:spLocks/>
            </p:cNvSpPr>
            <p:nvPr/>
          </p:nvSpPr>
          <p:spPr>
            <a:xfrm>
              <a:off x="2770371" y="1831274"/>
              <a:ext cx="2292244" cy="491566"/>
            </a:xfrm>
            <a:prstGeom prst="rect">
              <a:avLst/>
            </a:prstGeom>
            <a:grpFill/>
            <a:ln>
              <a:solidFill>
                <a:srgbClr val="FFFFFF">
                  <a:lumMod val="85000"/>
                </a:srgbClr>
              </a:solidFill>
            </a:ln>
          </p:spPr>
          <p:txBody>
            <a:bodyPr anchor="ctr"/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0"/>
                </a:spcBef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defRPr sz="900" b="0">
                  <a:solidFill>
                    <a:srgbClr val="333333"/>
                  </a:solidFill>
                  <a:latin typeface="+mj-lt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bg1">
                      <a:lumMod val="50000"/>
                    </a:schemeClr>
                  </a:solidFill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80000"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Premiere vague de mise </a:t>
              </a:r>
              <a:r>
                <a:rPr kumimoji="0" lang="fr-BE" sz="900" b="0" i="0" u="none" strike="noStrike" kern="0" cap="none" spc="0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en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 </a:t>
              </a:r>
              <a:r>
                <a:rPr kumimoji="0" lang="fr-BE" sz="900" b="0" i="0" u="none" strike="noStrike" kern="0" cap="none" spc="0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Light" panose="020F0302020204030204"/>
                </a:rPr>
                <a:t>ligne avant fin mars</a:t>
              </a:r>
              <a:endParaRPr kumimoji="0" lang="fr-BE" sz="9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</p:grpSp>
      <p:sp>
        <p:nvSpPr>
          <p:cNvPr id="53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10850252" y="6411341"/>
            <a:ext cx="503548" cy="184666"/>
          </a:xfrm>
        </p:spPr>
        <p:txBody>
          <a:bodyPr/>
          <a:lstStyle/>
          <a:p>
            <a:r>
              <a:rPr lang="en-GB" noProof="0" dirty="0" smtClean="0">
                <a:solidFill>
                  <a:srgbClr val="007EA1"/>
                </a:solidFill>
              </a:rPr>
              <a:t>8</a:t>
            </a:r>
            <a:endParaRPr lang="en-GB" sz="1200" noProof="0" dirty="0">
              <a:solidFill>
                <a:srgbClr val="007EA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4313" y="3518417"/>
            <a:ext cx="2348188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90000"/>
              </a:lnSpc>
              <a:buClr>
                <a:srgbClr val="00A9E0"/>
              </a:buClr>
              <a:buSzPct val="80000"/>
              <a:defRPr/>
            </a:pPr>
            <a:r>
              <a:rPr lang="en-US" sz="900" kern="0" dirty="0">
                <a:latin typeface="+mj-lt"/>
              </a:rPr>
              <a:t>Salon de </a:t>
            </a:r>
            <a:r>
              <a:rPr lang="en-US" sz="900" kern="0" dirty="0" err="1">
                <a:latin typeface="+mj-lt"/>
              </a:rPr>
              <a:t>l’emploi</a:t>
            </a:r>
            <a:r>
              <a:rPr lang="en-US" sz="900" kern="0" dirty="0">
                <a:latin typeface="+mj-lt"/>
              </a:rPr>
              <a:t> à </a:t>
            </a:r>
            <a:r>
              <a:rPr lang="en-US" sz="900" kern="0" dirty="0" err="1" smtClean="0">
                <a:latin typeface="+mj-lt"/>
              </a:rPr>
              <a:t>Vence</a:t>
            </a:r>
            <a:r>
              <a:rPr lang="en-US" sz="900" kern="0" dirty="0" smtClean="0">
                <a:latin typeface="+mj-lt"/>
              </a:rPr>
              <a:t> le 6 </a:t>
            </a:r>
            <a:r>
              <a:rPr lang="en-US" sz="900" kern="0" dirty="0" err="1" smtClean="0">
                <a:latin typeface="+mj-lt"/>
              </a:rPr>
              <a:t>février</a:t>
            </a:r>
            <a:endParaRPr lang="en-US" sz="900" kern="0" dirty="0">
              <a:latin typeface="+mj-lt"/>
            </a:endParaRPr>
          </a:p>
          <a:p>
            <a:pPr lvl="0" algn="ctr" defTabSz="457200">
              <a:defRPr/>
            </a:pPr>
            <a:r>
              <a:rPr lang="fr-FR" sz="900" kern="0" dirty="0">
                <a:latin typeface="+mj-lt"/>
                <a:ea typeface="ＭＳ Ｐゴシック" charset="-128"/>
              </a:rPr>
              <a:t>Salon de l’alternance et de l’apprentissage</a:t>
            </a:r>
            <a:endParaRPr lang="en-US" sz="900" kern="0" dirty="0">
              <a:latin typeface="+mj-lt"/>
            </a:endParaRPr>
          </a:p>
          <a:p>
            <a:pPr lvl="0" algn="ctr" defTabSz="457200">
              <a:lnSpc>
                <a:spcPct val="90000"/>
              </a:lnSpc>
              <a:buClr>
                <a:srgbClr val="00A9E0"/>
              </a:buClr>
              <a:buSzPct val="80000"/>
              <a:defRPr/>
            </a:pPr>
            <a:r>
              <a:rPr lang="en-US" sz="900" kern="0" dirty="0">
                <a:latin typeface="+mj-lt"/>
              </a:rPr>
              <a:t>JPO </a:t>
            </a:r>
            <a:r>
              <a:rPr lang="en-US" sz="900" kern="0" dirty="0" err="1" smtClean="0">
                <a:latin typeface="+mj-lt"/>
              </a:rPr>
              <a:t>Carlone</a:t>
            </a:r>
            <a:r>
              <a:rPr lang="en-US" sz="900" kern="0" dirty="0" smtClean="0">
                <a:latin typeface="+mj-lt"/>
              </a:rPr>
              <a:t>, STAPS et ESPE le 12 </a:t>
            </a:r>
            <a:r>
              <a:rPr lang="en-US" sz="900" kern="0" dirty="0" err="1" smtClean="0">
                <a:latin typeface="+mj-lt"/>
              </a:rPr>
              <a:t>février</a:t>
            </a:r>
            <a:endParaRPr lang="en-US" sz="900" kern="0" dirty="0">
              <a:latin typeface="+mj-lt"/>
            </a:endParaRPr>
          </a:p>
          <a:p>
            <a:pPr lvl="0" algn="ctr" defTabSz="457200">
              <a:lnSpc>
                <a:spcPct val="90000"/>
              </a:lnSpc>
              <a:buClr>
                <a:srgbClr val="00A9E0"/>
              </a:buClr>
              <a:buSzPct val="80000"/>
              <a:defRPr/>
            </a:pPr>
            <a:r>
              <a:rPr lang="en-US" sz="900" kern="0" dirty="0">
                <a:latin typeface="+mj-lt"/>
              </a:rPr>
              <a:t>La </a:t>
            </a:r>
            <a:r>
              <a:rPr lang="en-US" sz="900" kern="0" dirty="0" err="1">
                <a:latin typeface="+mj-lt"/>
              </a:rPr>
              <a:t>nuit</a:t>
            </a:r>
            <a:r>
              <a:rPr lang="en-US" sz="900" kern="0" dirty="0">
                <a:latin typeface="+mj-lt"/>
              </a:rPr>
              <a:t> de </a:t>
            </a:r>
            <a:r>
              <a:rPr lang="en-US" sz="900" kern="0" dirty="0" err="1" smtClean="0">
                <a:latin typeface="+mj-lt"/>
              </a:rPr>
              <a:t>l’Orientation</a:t>
            </a:r>
            <a:r>
              <a:rPr lang="en-US" sz="900" kern="0" dirty="0" smtClean="0">
                <a:latin typeface="+mj-lt"/>
              </a:rPr>
              <a:t> le 13 mars</a:t>
            </a:r>
            <a:endParaRPr lang="en-US" sz="900" kern="0" dirty="0"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819" y="4273833"/>
            <a:ext cx="1627773" cy="249958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465" y="4270946"/>
            <a:ext cx="1627773" cy="249958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139" y="4270946"/>
            <a:ext cx="1627773" cy="249958"/>
          </a:xfrm>
          <a:prstGeom prst="rect">
            <a:avLst/>
          </a:prstGeom>
        </p:spPr>
      </p:pic>
      <p:sp>
        <p:nvSpPr>
          <p:cNvPr id="98" name="Content Placeholder 1">
            <a:extLst>
              <a:ext uri="{FF2B5EF4-FFF2-40B4-BE49-F238E27FC236}">
                <a16:creationId xmlns:a16="http://schemas.microsoft.com/office/drawing/2014/main" id="{E522AF11-DD23-4E0F-9E34-732B7DA4534C}"/>
              </a:ext>
            </a:extLst>
          </p:cNvPr>
          <p:cNvSpPr txBox="1">
            <a:spLocks/>
          </p:cNvSpPr>
          <p:nvPr/>
        </p:nvSpPr>
        <p:spPr>
          <a:xfrm>
            <a:off x="7345361" y="4749398"/>
            <a:ext cx="2288753" cy="483702"/>
          </a:xfrm>
          <a:prstGeom prst="rect">
            <a:avLst/>
          </a:prstGeom>
          <a:solidFill>
            <a:srgbClr val="FFFFFF"/>
          </a:solidFill>
          <a:ln>
            <a:solidFill>
              <a:srgbClr val="FFFFFF">
                <a:lumMod val="85000"/>
              </a:srgbClr>
            </a:solidFill>
          </a:ln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0"/>
              </a:spcBef>
              <a:buClr>
                <a:srgbClr val="00A9E0"/>
              </a:buClr>
              <a:buSzPct val="80000"/>
              <a:buFont typeface="Calibri" panose="020F0502020204030204" pitchFamily="34" charset="0"/>
              <a:buNone/>
              <a:defRPr sz="900" b="0">
                <a:solidFill>
                  <a:srgbClr val="333333"/>
                </a:solidFill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9E0"/>
              </a:buClr>
              <a:buSzPct val="8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Continuation </a:t>
            </a:r>
            <a:r>
              <a: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démarchage</a:t>
            </a:r>
            <a:r>
              <a:rPr kumimoji="0" lang="en-US" sz="900" b="0" i="0" u="none" strike="noStrike" kern="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 DRH </a:t>
            </a:r>
            <a:r>
              <a:rPr kumimoji="0" lang="en-US" sz="900" b="0" i="0" u="none" strike="noStrike" kern="0" cap="none" spc="0" normalizeH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en</a:t>
            </a:r>
            <a:r>
              <a:rPr kumimoji="0" lang="en-US" sz="900" b="0" i="0" u="none" strike="noStrike" kern="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 </a:t>
            </a:r>
            <a:r>
              <a:rPr kumimoji="0" lang="en-US" sz="900" b="0" i="0" u="none" strike="noStrike" kern="0" cap="none" spc="0" normalizeH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fonction</a:t>
            </a:r>
            <a:r>
              <a:rPr kumimoji="0" lang="en-US" sz="900" b="0" i="0" u="none" strike="noStrike" kern="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 des besoins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99" name="Content Placeholder 1">
            <a:extLst>
              <a:ext uri="{FF2B5EF4-FFF2-40B4-BE49-F238E27FC236}">
                <a16:creationId xmlns:a16="http://schemas.microsoft.com/office/drawing/2014/main" id="{E522AF11-DD23-4E0F-9E34-732B7DA4534C}"/>
              </a:ext>
            </a:extLst>
          </p:cNvPr>
          <p:cNvSpPr txBox="1">
            <a:spLocks/>
          </p:cNvSpPr>
          <p:nvPr/>
        </p:nvSpPr>
        <p:spPr>
          <a:xfrm>
            <a:off x="9636694" y="4746463"/>
            <a:ext cx="2267739" cy="491566"/>
          </a:xfrm>
          <a:prstGeom prst="rect">
            <a:avLst/>
          </a:prstGeom>
          <a:solidFill>
            <a:srgbClr val="FFFFFF"/>
          </a:solidFill>
          <a:ln>
            <a:solidFill>
              <a:srgbClr val="FFFFFF">
                <a:lumMod val="85000"/>
              </a:srgbClr>
            </a:solidFill>
          </a:ln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0"/>
              </a:spcBef>
              <a:buClr>
                <a:srgbClr val="00A9E0"/>
              </a:buClr>
              <a:buSzPct val="80000"/>
              <a:buFont typeface="Calibri" panose="020F0502020204030204" pitchFamily="34" charset="0"/>
              <a:buNone/>
              <a:defRPr sz="900" b="0">
                <a:solidFill>
                  <a:srgbClr val="333333"/>
                </a:solidFill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9E0"/>
              </a:buClr>
              <a:buSzPct val="8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Continuation </a:t>
            </a:r>
            <a:r>
              <a: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démarchage</a:t>
            </a:r>
            <a:r>
              <a:rPr kumimoji="0" lang="en-US" sz="900" b="0" i="0" u="none" strike="noStrike" kern="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 DRH </a:t>
            </a:r>
            <a:r>
              <a:rPr kumimoji="0" lang="en-US" sz="900" b="0" i="0" u="none" strike="noStrike" kern="0" cap="none" spc="0" normalizeH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en</a:t>
            </a:r>
            <a:r>
              <a:rPr kumimoji="0" lang="en-US" sz="900" b="0" i="0" u="none" strike="noStrike" kern="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 </a:t>
            </a:r>
            <a:r>
              <a:rPr kumimoji="0" lang="en-US" sz="900" b="0" i="0" u="none" strike="noStrike" kern="0" cap="none" spc="0" normalizeH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fonction</a:t>
            </a:r>
            <a:r>
              <a:rPr kumimoji="0" lang="en-US" sz="900" b="0" i="0" u="none" strike="noStrike" kern="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/>
              </a:rPr>
              <a:t> des besoins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00" name="Content Placeholder 1">
            <a:extLst>
              <a:ext uri="{FF2B5EF4-FFF2-40B4-BE49-F238E27FC236}">
                <a16:creationId xmlns:a16="http://schemas.microsoft.com/office/drawing/2014/main" id="{C12FCE18-7BC2-4B01-824D-4D6F07581518}"/>
              </a:ext>
            </a:extLst>
          </p:cNvPr>
          <p:cNvSpPr txBox="1">
            <a:spLocks/>
          </p:cNvSpPr>
          <p:nvPr/>
        </p:nvSpPr>
        <p:spPr>
          <a:xfrm>
            <a:off x="5036638" y="5318127"/>
            <a:ext cx="2302007" cy="491566"/>
          </a:xfrm>
          <a:prstGeom prst="rect">
            <a:avLst/>
          </a:prstGeom>
          <a:solidFill>
            <a:srgbClr val="FFFFFF"/>
          </a:solidFill>
          <a:ln>
            <a:solidFill>
              <a:srgbClr val="FFFFFF">
                <a:lumMod val="85000"/>
              </a:srgbClr>
            </a:solidFill>
          </a:ln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0"/>
              </a:spcBef>
              <a:buClr>
                <a:srgbClr val="00A9E0"/>
              </a:buClr>
              <a:buSzPct val="80000"/>
              <a:buFont typeface="Calibri" panose="020F0502020204030204" pitchFamily="34" charset="0"/>
              <a:buNone/>
              <a:defRPr sz="900" b="0">
                <a:solidFill>
                  <a:srgbClr val="333333"/>
                </a:solidFill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9E0"/>
              </a:buClr>
              <a:buSzPct val="80000"/>
              <a:buFont typeface="Calibri" panose="020F0502020204030204" pitchFamily="34" charset="0"/>
              <a:buNone/>
              <a:tabLst/>
              <a:defRPr/>
            </a:pPr>
            <a:r>
              <a:rPr lang="en-US" kern="0" dirty="0" err="1" smtClean="0">
                <a:latin typeface="Calibri Light" panose="020F0302020204030204"/>
              </a:rPr>
              <a:t>Réalisation</a:t>
            </a:r>
            <a:r>
              <a:rPr lang="en-US" kern="0" dirty="0" smtClean="0">
                <a:latin typeface="Calibri Light" panose="020F0302020204030204"/>
              </a:rPr>
              <a:t> des actions de communication </a:t>
            </a:r>
            <a:r>
              <a:rPr lang="en-US" kern="0" dirty="0" err="1" smtClean="0">
                <a:latin typeface="Calibri Light" panose="020F0302020204030204"/>
              </a:rPr>
              <a:t>en</a:t>
            </a:r>
            <a:r>
              <a:rPr lang="en-US" kern="0" dirty="0" smtClean="0">
                <a:latin typeface="Calibri Light" panose="020F0302020204030204"/>
              </a:rPr>
              <a:t> </a:t>
            </a:r>
            <a:r>
              <a:rPr lang="en-US" kern="0" dirty="0" err="1" smtClean="0">
                <a:latin typeface="Calibri Light" panose="020F0302020204030204"/>
              </a:rPr>
              <a:t>fonction</a:t>
            </a:r>
            <a:r>
              <a:rPr lang="en-US" kern="0" dirty="0" smtClean="0">
                <a:latin typeface="Calibri Light" panose="020F0302020204030204"/>
              </a:rPr>
              <a:t> des besoins 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01" name="Content Placeholder 1">
            <a:extLst>
              <a:ext uri="{FF2B5EF4-FFF2-40B4-BE49-F238E27FC236}">
                <a16:creationId xmlns:a16="http://schemas.microsoft.com/office/drawing/2014/main" id="{C12FCE18-7BC2-4B01-824D-4D6F07581518}"/>
              </a:ext>
            </a:extLst>
          </p:cNvPr>
          <p:cNvSpPr txBox="1">
            <a:spLocks/>
          </p:cNvSpPr>
          <p:nvPr/>
        </p:nvSpPr>
        <p:spPr>
          <a:xfrm>
            <a:off x="7346469" y="5315192"/>
            <a:ext cx="2317499" cy="491566"/>
          </a:xfrm>
          <a:prstGeom prst="rect">
            <a:avLst/>
          </a:prstGeom>
          <a:solidFill>
            <a:srgbClr val="FFFFFF"/>
          </a:solidFill>
          <a:ln>
            <a:solidFill>
              <a:srgbClr val="FFFFFF">
                <a:lumMod val="85000"/>
              </a:srgbClr>
            </a:solidFill>
          </a:ln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0"/>
              </a:spcBef>
              <a:buClr>
                <a:srgbClr val="00A9E0"/>
              </a:buClr>
              <a:buSzPct val="80000"/>
              <a:buFont typeface="Calibri" panose="020F0502020204030204" pitchFamily="34" charset="0"/>
              <a:buNone/>
              <a:defRPr sz="900" b="0">
                <a:solidFill>
                  <a:srgbClr val="333333"/>
                </a:solidFill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9E0"/>
              </a:buClr>
              <a:buSzPct val="80000"/>
              <a:buFont typeface="Calibri" panose="020F0502020204030204" pitchFamily="34" charset="0"/>
              <a:buNone/>
              <a:tabLst/>
              <a:defRPr/>
            </a:pPr>
            <a:r>
              <a:rPr lang="en-US" kern="0" dirty="0" err="1" smtClean="0">
                <a:latin typeface="Calibri Light" panose="020F0302020204030204"/>
              </a:rPr>
              <a:t>Réalisation</a:t>
            </a:r>
            <a:r>
              <a:rPr lang="en-US" kern="0" dirty="0" smtClean="0">
                <a:latin typeface="Calibri Light" panose="020F0302020204030204"/>
              </a:rPr>
              <a:t> des actions de communication </a:t>
            </a:r>
            <a:r>
              <a:rPr lang="en-US" kern="0" dirty="0" err="1" smtClean="0">
                <a:latin typeface="Calibri Light" panose="020F0302020204030204"/>
              </a:rPr>
              <a:t>en</a:t>
            </a:r>
            <a:r>
              <a:rPr lang="en-US" kern="0" dirty="0" smtClean="0">
                <a:latin typeface="Calibri Light" panose="020F0302020204030204"/>
              </a:rPr>
              <a:t> </a:t>
            </a:r>
            <a:r>
              <a:rPr lang="en-US" kern="0" dirty="0" err="1" smtClean="0">
                <a:latin typeface="Calibri Light" panose="020F0302020204030204"/>
              </a:rPr>
              <a:t>fonction</a:t>
            </a:r>
            <a:r>
              <a:rPr lang="en-US" kern="0" dirty="0" smtClean="0">
                <a:latin typeface="Calibri Light" panose="020F0302020204030204"/>
              </a:rPr>
              <a:t> des besoins 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02" name="Content Placeholder 1">
            <a:extLst>
              <a:ext uri="{FF2B5EF4-FFF2-40B4-BE49-F238E27FC236}">
                <a16:creationId xmlns:a16="http://schemas.microsoft.com/office/drawing/2014/main" id="{C12FCE18-7BC2-4B01-824D-4D6F07581518}"/>
              </a:ext>
            </a:extLst>
          </p:cNvPr>
          <p:cNvSpPr txBox="1">
            <a:spLocks/>
          </p:cNvSpPr>
          <p:nvPr/>
        </p:nvSpPr>
        <p:spPr>
          <a:xfrm>
            <a:off x="9636695" y="5313680"/>
            <a:ext cx="2292244" cy="491566"/>
          </a:xfrm>
          <a:prstGeom prst="rect">
            <a:avLst/>
          </a:prstGeom>
          <a:solidFill>
            <a:srgbClr val="FFFFFF"/>
          </a:solidFill>
          <a:ln>
            <a:solidFill>
              <a:srgbClr val="FFFFFF">
                <a:lumMod val="85000"/>
              </a:srgbClr>
            </a:solidFill>
          </a:ln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0"/>
              </a:spcBef>
              <a:buClr>
                <a:srgbClr val="00A9E0"/>
              </a:buClr>
              <a:buSzPct val="80000"/>
              <a:buFont typeface="Calibri" panose="020F0502020204030204" pitchFamily="34" charset="0"/>
              <a:buNone/>
              <a:defRPr sz="900" b="0">
                <a:solidFill>
                  <a:srgbClr val="333333"/>
                </a:solidFill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9E0"/>
              </a:buClr>
              <a:buSzPct val="80000"/>
              <a:buFont typeface="Calibri" panose="020F0502020204030204" pitchFamily="34" charset="0"/>
              <a:buNone/>
              <a:tabLst/>
              <a:defRPr/>
            </a:pPr>
            <a:r>
              <a:rPr lang="en-US" kern="0" dirty="0" err="1" smtClean="0">
                <a:latin typeface="Calibri Light" panose="020F0302020204030204"/>
              </a:rPr>
              <a:t>Réalisation</a:t>
            </a:r>
            <a:r>
              <a:rPr lang="en-US" kern="0" dirty="0" smtClean="0">
                <a:latin typeface="Calibri Light" panose="020F0302020204030204"/>
              </a:rPr>
              <a:t> des actions de communication </a:t>
            </a:r>
            <a:r>
              <a:rPr lang="en-US" kern="0" dirty="0" err="1" smtClean="0">
                <a:latin typeface="Calibri Light" panose="020F0302020204030204"/>
              </a:rPr>
              <a:t>en</a:t>
            </a:r>
            <a:r>
              <a:rPr lang="en-US" kern="0" dirty="0" smtClean="0">
                <a:latin typeface="Calibri Light" panose="020F0302020204030204"/>
              </a:rPr>
              <a:t> </a:t>
            </a:r>
            <a:r>
              <a:rPr lang="en-US" kern="0" dirty="0" err="1" smtClean="0">
                <a:latin typeface="Calibri Light" panose="020F0302020204030204"/>
              </a:rPr>
              <a:t>fonction</a:t>
            </a:r>
            <a:r>
              <a:rPr lang="en-US" kern="0" dirty="0" smtClean="0">
                <a:latin typeface="Calibri Light" panose="020F0302020204030204"/>
              </a:rPr>
              <a:t> des besoins 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3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univ_cotedazu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univ_cotedazur" id="{71A0700D-27CE-4D2A-B446-D4951932AFE7}" vid="{2539B82E-6072-4F30-BA98-B8FA689C2F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212D8B9F2A084F85A0C4B39973AD61" ma:contentTypeVersion="11" ma:contentTypeDescription="Create a new document." ma:contentTypeScope="" ma:versionID="e13932cca8dc6fe5d3f294317b809ee2">
  <xsd:schema xmlns:xsd="http://www.w3.org/2001/XMLSchema" xmlns:xs="http://www.w3.org/2001/XMLSchema" xmlns:p="http://schemas.microsoft.com/office/2006/metadata/properties" xmlns:ns3="47a6c9ea-8ca1-4148-a51c-674433223c5e" xmlns:ns4="c1aa9305-1f6d-4921-a20c-6f8071a3d59e" targetNamespace="http://schemas.microsoft.com/office/2006/metadata/properties" ma:root="true" ma:fieldsID="9a02f7288af109d1bce990a1b452acaa" ns3:_="" ns4:_="">
    <xsd:import namespace="47a6c9ea-8ca1-4148-a51c-674433223c5e"/>
    <xsd:import namespace="c1aa9305-1f6d-4921-a20c-6f8071a3d59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6c9ea-8ca1-4148-a51c-674433223c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a9305-1f6d-4921-a20c-6f8071a3d5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667831-565B-4612-838B-768794F01C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6c9ea-8ca1-4148-a51c-674433223c5e"/>
    <ds:schemaRef ds:uri="c1aa9305-1f6d-4921-a20c-6f8071a3d5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187D65-5A4C-44A4-B706-BA6BDFAA25F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1aa9305-1f6d-4921-a20c-6f8071a3d59e"/>
    <ds:schemaRef ds:uri="47a6c9ea-8ca1-4148-a51c-674433223c5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CC50EB-B907-42E5-9D07-233EFEA552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3654</TotalTime>
  <Words>731</Words>
  <Application>Microsoft Office PowerPoint</Application>
  <PresentationFormat>Grand écran</PresentationFormat>
  <Paragraphs>174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맑은 고딕</vt:lpstr>
      <vt:lpstr>ＭＳ Ｐゴシック</vt:lpstr>
      <vt:lpstr>Apex New Medium</vt:lpstr>
      <vt:lpstr>Arial</vt:lpstr>
      <vt:lpstr>Brother 1816</vt:lpstr>
      <vt:lpstr>Calibri</vt:lpstr>
      <vt:lpstr>Calibri Light</vt:lpstr>
      <vt:lpstr>Lucida Grande</vt:lpstr>
      <vt:lpstr>Times New Roman</vt:lpstr>
      <vt:lpstr>Theme_univ_cotedazur</vt:lpstr>
      <vt:lpstr>Synthèse des actions de communication 2019</vt:lpstr>
      <vt:lpstr>Sommaire</vt:lpstr>
      <vt:lpstr>Stratégie et plan de communication  </vt:lpstr>
      <vt:lpstr>Présentation PowerPoint</vt:lpstr>
      <vt:lpstr>Présentation PowerPoint</vt:lpstr>
      <vt:lpstr>Présentation PowerPoint</vt:lpstr>
      <vt:lpstr>Principales actions de communication : la formation continue comme service commun</vt:lpstr>
      <vt:lpstr>Planning prévisionnel 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SIGNALÉTIQUE extérieure</dc:title>
  <dc:creator>Marion Musso</dc:creator>
  <cp:lastModifiedBy>Cyrine Ayeb</cp:lastModifiedBy>
  <cp:revision>53</cp:revision>
  <dcterms:created xsi:type="dcterms:W3CDTF">2019-04-19T09:43:34Z</dcterms:created>
  <dcterms:modified xsi:type="dcterms:W3CDTF">2020-02-24T09:20:03Z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2db9220-a04a-4f06-aab9-80cbe5287fb3_Enabled">
    <vt:lpwstr>True</vt:lpwstr>
  </property>
  <property fmtid="{D5CDD505-2E9C-101B-9397-08002B2CF9AE}" pid="3" name="MSIP_Label_d2db9220-a04a-4f06-aab9-80cbe5287fb3_SiteId">
    <vt:lpwstr>b3f4f7c2-72ce-4192-aba4-d6c7719b5766</vt:lpwstr>
  </property>
  <property fmtid="{D5CDD505-2E9C-101B-9397-08002B2CF9AE}" pid="4" name="MSIP_Label_d2db9220-a04a-4f06-aab9-80cbe5287fb3_Owner">
    <vt:lpwstr>fgrosset@amadeus.com</vt:lpwstr>
  </property>
  <property fmtid="{D5CDD505-2E9C-101B-9397-08002B2CF9AE}" pid="5" name="MSIP_Label_d2db9220-a04a-4f06-aab9-80cbe5287fb3_SetDate">
    <vt:lpwstr>2020-02-22T19:02:16.0440186Z</vt:lpwstr>
  </property>
  <property fmtid="{D5CDD505-2E9C-101B-9397-08002B2CF9AE}" pid="6" name="MSIP_Label_d2db9220-a04a-4f06-aab9-80cbe5287fb3_Name">
    <vt:lpwstr>Restricted</vt:lpwstr>
  </property>
  <property fmtid="{D5CDD505-2E9C-101B-9397-08002B2CF9AE}" pid="7" name="MSIP_Label_d2db9220-a04a-4f06-aab9-80cbe5287fb3_Application">
    <vt:lpwstr>Microsoft Azure Information Protection</vt:lpwstr>
  </property>
  <property fmtid="{D5CDD505-2E9C-101B-9397-08002B2CF9AE}" pid="8" name="MSIP_Label_d2db9220-a04a-4f06-aab9-80cbe5287fb3_ActionId">
    <vt:lpwstr>ce6ee6f8-4924-4c45-a5a7-b1e60fc65724</vt:lpwstr>
  </property>
  <property fmtid="{D5CDD505-2E9C-101B-9397-08002B2CF9AE}" pid="9" name="MSIP_Label_d2db9220-a04a-4f06-aab9-80cbe5287fb3_Extended_MSFT_Method">
    <vt:lpwstr>Automatic</vt:lpwstr>
  </property>
  <property fmtid="{D5CDD505-2E9C-101B-9397-08002B2CF9AE}" pid="10" name="Sensitivity">
    <vt:lpwstr>Restricted</vt:lpwstr>
  </property>
  <property fmtid="{D5CDD505-2E9C-101B-9397-08002B2CF9AE}" pid="11" name="ContentTypeId">
    <vt:lpwstr>0x010100D3212D8B9F2A084F85A0C4B39973AD61</vt:lpwstr>
  </property>
</Properties>
</file>